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23"/>
  </p:notesMasterIdLst>
  <p:handoutMasterIdLst>
    <p:handoutMasterId r:id="rId24"/>
  </p:handoutMasterIdLst>
  <p:sldIdLst>
    <p:sldId id="769" r:id="rId7"/>
    <p:sldId id="1529" r:id="rId8"/>
    <p:sldId id="1537" r:id="rId9"/>
    <p:sldId id="1518" r:id="rId10"/>
    <p:sldId id="1531" r:id="rId11"/>
    <p:sldId id="1532" r:id="rId12"/>
    <p:sldId id="1528" r:id="rId13"/>
    <p:sldId id="1535" r:id="rId14"/>
    <p:sldId id="1533" r:id="rId15"/>
    <p:sldId id="1527" r:id="rId16"/>
    <p:sldId id="1530" r:id="rId17"/>
    <p:sldId id="1536" r:id="rId18"/>
    <p:sldId id="1538" r:id="rId19"/>
    <p:sldId id="1526" r:id="rId20"/>
    <p:sldId id="1522" r:id="rId21"/>
    <p:sldId id="1539"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DE"/>
    <a:srgbClr val="F1C400"/>
    <a:srgbClr val="A15A95"/>
    <a:srgbClr val="CF4520"/>
    <a:srgbClr val="092C74"/>
    <a:srgbClr val="E0E0E0"/>
    <a:srgbClr val="68ACE5"/>
    <a:srgbClr val="0072CE"/>
    <a:srgbClr val="009B77"/>
    <a:srgbClr val="FFF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03" autoAdjust="0"/>
    <p:restoredTop sz="96094" autoAdjust="0"/>
  </p:normalViewPr>
  <p:slideViewPr>
    <p:cSldViewPr snapToGrid="0" showGuides="1">
      <p:cViewPr>
        <p:scale>
          <a:sx n="130" d="100"/>
          <a:sy n="130" d="100"/>
        </p:scale>
        <p:origin x="376" y="340"/>
      </p:cViewPr>
      <p:guideLst>
        <p:guide orient="horz" pos="1620"/>
        <p:guide pos="2880"/>
        <p:guide pos="5472"/>
        <p:guide pos="288"/>
        <p:guide orient="horz" pos="270"/>
        <p:guide orient="horz" pos="2988"/>
      </p:guideLst>
    </p:cSldViewPr>
  </p:slideViewPr>
  <p:outlineViewPr>
    <p:cViewPr>
      <p:scale>
        <a:sx n="33" d="100"/>
        <a:sy n="33" d="100"/>
      </p:scale>
      <p:origin x="0" y="-32898"/>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AFB3A8C3-A19A-45C2-BCF6-3169346EB374}"/>
    <pc:docChg chg="modSld">
      <pc:chgData name="Drgona, Jan" userId="8107277a-43fb-42e1-8aa0-684adf187181" providerId="ADAL" clId="{AFB3A8C3-A19A-45C2-BCF6-3169346EB374}" dt="2024-11-07T05:07:42.746" v="0" actId="729"/>
      <pc:docMkLst>
        <pc:docMk/>
      </pc:docMkLst>
      <pc:sldChg chg="mod modShow">
        <pc:chgData name="Drgona, Jan" userId="8107277a-43fb-42e1-8aa0-684adf187181" providerId="ADAL" clId="{AFB3A8C3-A19A-45C2-BCF6-3169346EB374}" dt="2024-11-07T05:07:42.746" v="0" actId="729"/>
        <pc:sldMkLst>
          <pc:docMk/>
          <pc:sldMk cId="2673599166" sldId="1531"/>
        </pc:sldMkLst>
      </pc:sldChg>
    </pc:docChg>
  </pc:docChgLst>
  <pc:docChgLst>
    <pc:chgData name="Drgona, Jan" userId="8107277a-43fb-42e1-8aa0-684adf187181" providerId="ADAL" clId="{299CA028-6463-4E89-A484-56532AB6C869}"/>
    <pc:docChg chg="undo custSel addSld modSld sldOrd">
      <pc:chgData name="Drgona, Jan" userId="8107277a-43fb-42e1-8aa0-684adf187181" providerId="ADAL" clId="{299CA028-6463-4E89-A484-56532AB6C869}" dt="2024-09-05T16:19:58.018" v="302" actId="14100"/>
      <pc:docMkLst>
        <pc:docMk/>
      </pc:docMkLst>
      <pc:sldChg chg="modSp add mod ord">
        <pc:chgData name="Drgona, Jan" userId="8107277a-43fb-42e1-8aa0-684adf187181" providerId="ADAL" clId="{299CA028-6463-4E89-A484-56532AB6C869}" dt="2024-09-05T16:04:41.035" v="283" actId="20577"/>
        <pc:sldMkLst>
          <pc:docMk/>
          <pc:sldMk cId="2673599166" sldId="1531"/>
        </pc:sldMkLst>
        <pc:spChg chg="mod">
          <ac:chgData name="Drgona, Jan" userId="8107277a-43fb-42e1-8aa0-684adf187181" providerId="ADAL" clId="{299CA028-6463-4E89-A484-56532AB6C869}" dt="2024-09-05T16:03:54.250" v="245"/>
          <ac:spMkLst>
            <pc:docMk/>
            <pc:sldMk cId="2673599166" sldId="1531"/>
            <ac:spMk id="2" creationId="{887473A6-D239-98EB-AD36-5F2FEB23153B}"/>
          </ac:spMkLst>
        </pc:spChg>
        <pc:spChg chg="mod">
          <ac:chgData name="Drgona, Jan" userId="8107277a-43fb-42e1-8aa0-684adf187181" providerId="ADAL" clId="{299CA028-6463-4E89-A484-56532AB6C869}" dt="2024-09-05T16:04:11.745" v="267" actId="20577"/>
          <ac:spMkLst>
            <pc:docMk/>
            <pc:sldMk cId="2673599166" sldId="1531"/>
            <ac:spMk id="7" creationId="{45127215-EE98-4689-AF10-0BED9331B992}"/>
          </ac:spMkLst>
        </pc:spChg>
        <pc:spChg chg="mod">
          <ac:chgData name="Drgona, Jan" userId="8107277a-43fb-42e1-8aa0-684adf187181" providerId="ADAL" clId="{299CA028-6463-4E89-A484-56532AB6C869}" dt="2024-09-05T16:04:41.035" v="283" actId="20577"/>
          <ac:spMkLst>
            <pc:docMk/>
            <pc:sldMk cId="2673599166" sldId="1531"/>
            <ac:spMk id="12" creationId="{FD77B159-7718-027F-8F33-EF5E98A0640F}"/>
          </ac:spMkLst>
        </pc:spChg>
      </pc:sldChg>
      <pc:sldChg chg="modSp mod">
        <pc:chgData name="Drgona, Jan" userId="8107277a-43fb-42e1-8aa0-684adf187181" providerId="ADAL" clId="{299CA028-6463-4E89-A484-56532AB6C869}" dt="2024-09-05T00:42:45.881" v="244" actId="108"/>
        <pc:sldMkLst>
          <pc:docMk/>
          <pc:sldMk cId="3649149362" sldId="1565"/>
        </pc:sldMkLst>
        <pc:spChg chg="mod">
          <ac:chgData name="Drgona, Jan" userId="8107277a-43fb-42e1-8aa0-684adf187181" providerId="ADAL" clId="{299CA028-6463-4E89-A484-56532AB6C869}" dt="2024-09-05T00:38:23.855" v="205" actId="1076"/>
          <ac:spMkLst>
            <pc:docMk/>
            <pc:sldMk cId="3649149362" sldId="1565"/>
            <ac:spMk id="8" creationId="{46F12F53-441B-45F6-9781-158C8416EBCC}"/>
          </ac:spMkLst>
        </pc:spChg>
        <pc:spChg chg="mod">
          <ac:chgData name="Drgona, Jan" userId="8107277a-43fb-42e1-8aa0-684adf187181" providerId="ADAL" clId="{299CA028-6463-4E89-A484-56532AB6C869}" dt="2024-09-05T00:38:23.855" v="205" actId="1076"/>
          <ac:spMkLst>
            <pc:docMk/>
            <pc:sldMk cId="3649149362" sldId="1565"/>
            <ac:spMk id="9" creationId="{67F8BD0C-7071-B19E-BADF-328D909D22AB}"/>
          </ac:spMkLst>
        </pc:spChg>
        <pc:spChg chg="mod">
          <ac:chgData name="Drgona, Jan" userId="8107277a-43fb-42e1-8aa0-684adf187181" providerId="ADAL" clId="{299CA028-6463-4E89-A484-56532AB6C869}" dt="2024-09-05T00:42:45.881" v="244" actId="108"/>
          <ac:spMkLst>
            <pc:docMk/>
            <pc:sldMk cId="3649149362" sldId="1565"/>
            <ac:spMk id="10" creationId="{542A8E21-935D-E03F-09B7-F08F02A829BB}"/>
          </ac:spMkLst>
        </pc:spChg>
        <pc:spChg chg="mod">
          <ac:chgData name="Drgona, Jan" userId="8107277a-43fb-42e1-8aa0-684adf187181" providerId="ADAL" clId="{299CA028-6463-4E89-A484-56532AB6C869}" dt="2024-09-05T00:38:23.855" v="205" actId="1076"/>
          <ac:spMkLst>
            <pc:docMk/>
            <pc:sldMk cId="3649149362" sldId="1565"/>
            <ac:spMk id="15" creationId="{BD404F72-37F0-A9BD-4C22-1637010DD3C4}"/>
          </ac:spMkLst>
        </pc:spChg>
        <pc:spChg chg="mod">
          <ac:chgData name="Drgona, Jan" userId="8107277a-43fb-42e1-8aa0-684adf187181" providerId="ADAL" clId="{299CA028-6463-4E89-A484-56532AB6C869}" dt="2024-09-05T00:38:23.855" v="205" actId="1076"/>
          <ac:spMkLst>
            <pc:docMk/>
            <pc:sldMk cId="3649149362" sldId="1565"/>
            <ac:spMk id="19" creationId="{AE5AA082-BA78-DC4B-B0D6-B5C472B5BA3F}"/>
          </ac:spMkLst>
        </pc:spChg>
        <pc:spChg chg="mod">
          <ac:chgData name="Drgona, Jan" userId="8107277a-43fb-42e1-8aa0-684adf187181" providerId="ADAL" clId="{299CA028-6463-4E89-A484-56532AB6C869}" dt="2024-09-05T00:38:23.855" v="205" actId="1076"/>
          <ac:spMkLst>
            <pc:docMk/>
            <pc:sldMk cId="3649149362" sldId="1565"/>
            <ac:spMk id="26" creationId="{141192A8-26E6-2888-4BC3-1A88BF33A68D}"/>
          </ac:spMkLst>
        </pc:spChg>
        <pc:spChg chg="mod">
          <ac:chgData name="Drgona, Jan" userId="8107277a-43fb-42e1-8aa0-684adf187181" providerId="ADAL" clId="{299CA028-6463-4E89-A484-56532AB6C869}" dt="2024-09-05T00:38:27.013" v="206" actId="14100"/>
          <ac:spMkLst>
            <pc:docMk/>
            <pc:sldMk cId="3649149362" sldId="1565"/>
            <ac:spMk id="27" creationId="{3ED2EBDD-AD33-4C52-BFE0-7A3656EE491E}"/>
          </ac:spMkLst>
        </pc:spChg>
        <pc:spChg chg="mod">
          <ac:chgData name="Drgona, Jan" userId="8107277a-43fb-42e1-8aa0-684adf187181" providerId="ADAL" clId="{299CA028-6463-4E89-A484-56532AB6C869}" dt="2024-09-05T00:38:23.855" v="205" actId="1076"/>
          <ac:spMkLst>
            <pc:docMk/>
            <pc:sldMk cId="3649149362" sldId="1565"/>
            <ac:spMk id="29" creationId="{0CDA758C-B01A-FB70-C26A-7804CABA986F}"/>
          </ac:spMkLst>
        </pc:spChg>
        <pc:spChg chg="mod">
          <ac:chgData name="Drgona, Jan" userId="8107277a-43fb-42e1-8aa0-684adf187181" providerId="ADAL" clId="{299CA028-6463-4E89-A484-56532AB6C869}" dt="2024-09-05T00:38:23.855" v="205" actId="1076"/>
          <ac:spMkLst>
            <pc:docMk/>
            <pc:sldMk cId="3649149362" sldId="1565"/>
            <ac:spMk id="30" creationId="{E70BEF49-279B-A8C9-3E31-DC5350BA0B7B}"/>
          </ac:spMkLst>
        </pc:spChg>
        <pc:picChg chg="mod">
          <ac:chgData name="Drgona, Jan" userId="8107277a-43fb-42e1-8aa0-684adf187181" providerId="ADAL" clId="{299CA028-6463-4E89-A484-56532AB6C869}" dt="2024-09-05T00:38:23.855" v="205" actId="1076"/>
          <ac:picMkLst>
            <pc:docMk/>
            <pc:sldMk cId="3649149362" sldId="1565"/>
            <ac:picMk id="2" creationId="{1A5328E4-03D2-A48F-16E0-0CB15A2067E7}"/>
          </ac:picMkLst>
        </pc:picChg>
        <pc:picChg chg="mod">
          <ac:chgData name="Drgona, Jan" userId="8107277a-43fb-42e1-8aa0-684adf187181" providerId="ADAL" clId="{299CA028-6463-4E89-A484-56532AB6C869}" dt="2024-09-05T00:38:23.855" v="205" actId="1076"/>
          <ac:picMkLst>
            <pc:docMk/>
            <pc:sldMk cId="3649149362" sldId="1565"/>
            <ac:picMk id="13" creationId="{59B78B88-6E76-12F6-FFCA-1A5669A64479}"/>
          </ac:picMkLst>
        </pc:picChg>
        <pc:picChg chg="mod">
          <ac:chgData name="Drgona, Jan" userId="8107277a-43fb-42e1-8aa0-684adf187181" providerId="ADAL" clId="{299CA028-6463-4E89-A484-56532AB6C869}" dt="2024-09-05T00:38:23.855" v="205" actId="1076"/>
          <ac:picMkLst>
            <pc:docMk/>
            <pc:sldMk cId="3649149362" sldId="1565"/>
            <ac:picMk id="16" creationId="{001C59AE-AB62-D444-9B1F-8C6E5B38976C}"/>
          </ac:picMkLst>
        </pc:picChg>
        <pc:picChg chg="mod">
          <ac:chgData name="Drgona, Jan" userId="8107277a-43fb-42e1-8aa0-684adf187181" providerId="ADAL" clId="{299CA028-6463-4E89-A484-56532AB6C869}" dt="2024-09-05T00:38:23.855" v="205" actId="1076"/>
          <ac:picMkLst>
            <pc:docMk/>
            <pc:sldMk cId="3649149362" sldId="1565"/>
            <ac:picMk id="20" creationId="{A3B78A84-72A5-A660-7A2D-3E8EC2CC3E9E}"/>
          </ac:picMkLst>
        </pc:picChg>
        <pc:picChg chg="mod">
          <ac:chgData name="Drgona, Jan" userId="8107277a-43fb-42e1-8aa0-684adf187181" providerId="ADAL" clId="{299CA028-6463-4E89-A484-56532AB6C869}" dt="2024-09-05T00:38:23.855" v="205" actId="1076"/>
          <ac:picMkLst>
            <pc:docMk/>
            <pc:sldMk cId="3649149362" sldId="1565"/>
            <ac:picMk id="22" creationId="{09A639CD-C459-4EEF-A39C-7F2D80B7F5ED}"/>
          </ac:picMkLst>
        </pc:picChg>
        <pc:picChg chg="mod">
          <ac:chgData name="Drgona, Jan" userId="8107277a-43fb-42e1-8aa0-684adf187181" providerId="ADAL" clId="{299CA028-6463-4E89-A484-56532AB6C869}" dt="2024-09-05T00:38:23.855" v="205" actId="1076"/>
          <ac:picMkLst>
            <pc:docMk/>
            <pc:sldMk cId="3649149362" sldId="1565"/>
            <ac:picMk id="25" creationId="{B7171530-8EBD-91B8-0D35-60D23E1E4BF7}"/>
          </ac:picMkLst>
        </pc:picChg>
      </pc:sldChg>
      <pc:sldChg chg="modSp add mod ord modShow">
        <pc:chgData name="Drgona, Jan" userId="8107277a-43fb-42e1-8aa0-684adf187181" providerId="ADAL" clId="{299CA028-6463-4E89-A484-56532AB6C869}" dt="2024-09-05T16:06:15.109" v="286"/>
        <pc:sldMkLst>
          <pc:docMk/>
          <pc:sldMk cId="3127309935" sldId="1579"/>
        </pc:sldMkLst>
        <pc:spChg chg="mod">
          <ac:chgData name="Drgona, Jan" userId="8107277a-43fb-42e1-8aa0-684adf187181" providerId="ADAL" clId="{299CA028-6463-4E89-A484-56532AB6C869}" dt="2024-09-05T16:03:54.250" v="245"/>
          <ac:spMkLst>
            <pc:docMk/>
            <pc:sldMk cId="3127309935" sldId="1579"/>
            <ac:spMk id="2" creationId="{887473A6-D239-98EB-AD36-5F2FEB23153B}"/>
          </ac:spMkLst>
        </pc:spChg>
        <pc:spChg chg="mod">
          <ac:chgData name="Drgona, Jan" userId="8107277a-43fb-42e1-8aa0-684adf187181" providerId="ADAL" clId="{299CA028-6463-4E89-A484-56532AB6C869}" dt="2024-09-05T16:03:58.182" v="252" actId="20577"/>
          <ac:spMkLst>
            <pc:docMk/>
            <pc:sldMk cId="3127309935" sldId="1579"/>
            <ac:spMk id="7" creationId="{45127215-EE98-4689-AF10-0BED9331B992}"/>
          </ac:spMkLst>
        </pc:spChg>
        <pc:picChg chg="mod">
          <ac:chgData name="Drgona, Jan" userId="8107277a-43fb-42e1-8aa0-684adf187181" providerId="ADAL" clId="{299CA028-6463-4E89-A484-56532AB6C869}" dt="2024-09-05T16:04:04.512" v="253" actId="1076"/>
          <ac:picMkLst>
            <pc:docMk/>
            <pc:sldMk cId="3127309935" sldId="1579"/>
            <ac:picMk id="5" creationId="{6F81BAE7-9C85-A790-6243-D6D338E9E20B}"/>
          </ac:picMkLst>
        </pc:picChg>
      </pc:sldChg>
      <pc:sldChg chg="modSp mod">
        <pc:chgData name="Drgona, Jan" userId="8107277a-43fb-42e1-8aa0-684adf187181" providerId="ADAL" clId="{299CA028-6463-4E89-A484-56532AB6C869}" dt="2024-09-05T00:39:02.160" v="213" actId="1076"/>
        <pc:sldMkLst>
          <pc:docMk/>
          <pc:sldMk cId="2336298119" sldId="1587"/>
        </pc:sldMkLst>
        <pc:spChg chg="mod">
          <ac:chgData name="Drgona, Jan" userId="8107277a-43fb-42e1-8aa0-684adf187181" providerId="ADAL" clId="{299CA028-6463-4E89-A484-56532AB6C869}" dt="2024-09-05T00:38:40.201" v="207" actId="14100"/>
          <ac:spMkLst>
            <pc:docMk/>
            <pc:sldMk cId="2336298119" sldId="1587"/>
            <ac:spMk id="7" creationId="{23D56FBB-5EBB-2A2E-9ADF-1F33B2E221EC}"/>
          </ac:spMkLst>
        </pc:spChg>
        <pc:spChg chg="mod">
          <ac:chgData name="Drgona, Jan" userId="8107277a-43fb-42e1-8aa0-684adf187181" providerId="ADAL" clId="{299CA028-6463-4E89-A484-56532AB6C869}" dt="2024-09-05T00:38:52.011" v="212" actId="404"/>
          <ac:spMkLst>
            <pc:docMk/>
            <pc:sldMk cId="2336298119" sldId="1587"/>
            <ac:spMk id="8" creationId="{A71B3727-CFAA-0260-BD00-C53EEA35EDAA}"/>
          </ac:spMkLst>
        </pc:spChg>
        <pc:spChg chg="mod">
          <ac:chgData name="Drgona, Jan" userId="8107277a-43fb-42e1-8aa0-684adf187181" providerId="ADAL" clId="{299CA028-6463-4E89-A484-56532AB6C869}" dt="2024-09-05T00:39:02.160" v="213" actId="1076"/>
          <ac:spMkLst>
            <pc:docMk/>
            <pc:sldMk cId="2336298119" sldId="1587"/>
            <ac:spMk id="9" creationId="{03EE05DE-9378-6A1D-FDA2-E8727193323F}"/>
          </ac:spMkLst>
        </pc:spChg>
      </pc:sldChg>
      <pc:sldChg chg="modSp mod">
        <pc:chgData name="Drgona, Jan" userId="8107277a-43fb-42e1-8aa0-684adf187181" providerId="ADAL" clId="{299CA028-6463-4E89-A484-56532AB6C869}" dt="2024-09-05T00:32:28.024" v="5" actId="1076"/>
        <pc:sldMkLst>
          <pc:docMk/>
          <pc:sldMk cId="1425547273" sldId="1592"/>
        </pc:sldMkLst>
        <pc:spChg chg="mod">
          <ac:chgData name="Drgona, Jan" userId="8107277a-43fb-42e1-8aa0-684adf187181" providerId="ADAL" clId="{299CA028-6463-4E89-A484-56532AB6C869}" dt="2024-09-05T00:32:12.628" v="2" actId="1076"/>
          <ac:spMkLst>
            <pc:docMk/>
            <pc:sldMk cId="1425547273" sldId="1592"/>
            <ac:spMk id="3" creationId="{61CDB1FC-7BF1-0AD2-F81A-F8A049076CB0}"/>
          </ac:spMkLst>
        </pc:spChg>
        <pc:spChg chg="mod">
          <ac:chgData name="Drgona, Jan" userId="8107277a-43fb-42e1-8aa0-684adf187181" providerId="ADAL" clId="{299CA028-6463-4E89-A484-56532AB6C869}" dt="2024-09-05T00:32:28.024" v="5" actId="1076"/>
          <ac:spMkLst>
            <pc:docMk/>
            <pc:sldMk cId="1425547273" sldId="1592"/>
            <ac:spMk id="4" creationId="{CB14663D-8920-E6E3-128C-FE58E4D28F26}"/>
          </ac:spMkLst>
        </pc:spChg>
        <pc:spChg chg="mod">
          <ac:chgData name="Drgona, Jan" userId="8107277a-43fb-42e1-8aa0-684adf187181" providerId="ADAL" clId="{299CA028-6463-4E89-A484-56532AB6C869}" dt="2024-09-05T00:32:23.948" v="4" actId="14100"/>
          <ac:spMkLst>
            <pc:docMk/>
            <pc:sldMk cId="1425547273" sldId="1592"/>
            <ac:spMk id="19" creationId="{E6A79639-4A1E-948F-7D1D-0325CBC5C230}"/>
          </ac:spMkLst>
        </pc:spChg>
        <pc:spChg chg="mod">
          <ac:chgData name="Drgona, Jan" userId="8107277a-43fb-42e1-8aa0-684adf187181" providerId="ADAL" clId="{299CA028-6463-4E89-A484-56532AB6C869}" dt="2024-09-05T00:32:17.782" v="3" actId="14100"/>
          <ac:spMkLst>
            <pc:docMk/>
            <pc:sldMk cId="1425547273" sldId="1592"/>
            <ac:spMk id="38" creationId="{C9BF1444-DA25-DA3F-F00C-7A3E962AD2E8}"/>
          </ac:spMkLst>
        </pc:spChg>
        <pc:picChg chg="mod">
          <ac:chgData name="Drgona, Jan" userId="8107277a-43fb-42e1-8aa0-684adf187181" providerId="ADAL" clId="{299CA028-6463-4E89-A484-56532AB6C869}" dt="2024-09-05T00:32:12.628" v="2" actId="1076"/>
          <ac:picMkLst>
            <pc:docMk/>
            <pc:sldMk cId="1425547273" sldId="1592"/>
            <ac:picMk id="1026" creationId="{4816AD61-FFD6-A3A0-1E55-F480F8405AF3}"/>
          </ac:picMkLst>
        </pc:picChg>
      </pc:sldChg>
      <pc:sldChg chg="modSp mod">
        <pc:chgData name="Drgona, Jan" userId="8107277a-43fb-42e1-8aa0-684adf187181" providerId="ADAL" clId="{299CA028-6463-4E89-A484-56532AB6C869}" dt="2024-09-05T00:33:49.419" v="15" actId="14100"/>
        <pc:sldMkLst>
          <pc:docMk/>
          <pc:sldMk cId="3821775337" sldId="1594"/>
        </pc:sldMkLst>
        <pc:spChg chg="mod">
          <ac:chgData name="Drgona, Jan" userId="8107277a-43fb-42e1-8aa0-684adf187181" providerId="ADAL" clId="{299CA028-6463-4E89-A484-56532AB6C869}" dt="2024-09-05T00:33:49.419" v="15" actId="14100"/>
          <ac:spMkLst>
            <pc:docMk/>
            <pc:sldMk cId="3821775337" sldId="1594"/>
            <ac:spMk id="3" creationId="{39F1E5A7-093D-32DC-A5F2-EC09E8B544A9}"/>
          </ac:spMkLst>
        </pc:spChg>
        <pc:picChg chg="mod">
          <ac:chgData name="Drgona, Jan" userId="8107277a-43fb-42e1-8aa0-684adf187181" providerId="ADAL" clId="{299CA028-6463-4E89-A484-56532AB6C869}" dt="2024-09-05T00:33:30.924" v="12" actId="14100"/>
          <ac:picMkLst>
            <pc:docMk/>
            <pc:sldMk cId="3821775337" sldId="1594"/>
            <ac:picMk id="6" creationId="{ABEFA9B1-2C08-42EC-C4C3-C8209A81978D}"/>
          </ac:picMkLst>
        </pc:picChg>
      </pc:sldChg>
      <pc:sldChg chg="modSp mod">
        <pc:chgData name="Drgona, Jan" userId="8107277a-43fb-42e1-8aa0-684adf187181" providerId="ADAL" clId="{299CA028-6463-4E89-A484-56532AB6C869}" dt="2024-09-05T00:33:03.447" v="9" actId="1076"/>
        <pc:sldMkLst>
          <pc:docMk/>
          <pc:sldMk cId="3303928088" sldId="1595"/>
        </pc:sldMkLst>
        <pc:spChg chg="mod">
          <ac:chgData name="Drgona, Jan" userId="8107277a-43fb-42e1-8aa0-684adf187181" providerId="ADAL" clId="{299CA028-6463-4E89-A484-56532AB6C869}" dt="2024-09-05T00:32:55.980" v="7" actId="14100"/>
          <ac:spMkLst>
            <pc:docMk/>
            <pc:sldMk cId="3303928088" sldId="1595"/>
            <ac:spMk id="2" creationId="{7F5FD97D-AD65-A14D-A584-DF7F474A1613}"/>
          </ac:spMkLst>
        </pc:spChg>
        <pc:spChg chg="mod">
          <ac:chgData name="Drgona, Jan" userId="8107277a-43fb-42e1-8aa0-684adf187181" providerId="ADAL" clId="{299CA028-6463-4E89-A484-56532AB6C869}" dt="2024-09-05T00:33:03.447" v="9" actId="1076"/>
          <ac:spMkLst>
            <pc:docMk/>
            <pc:sldMk cId="3303928088" sldId="1595"/>
            <ac:spMk id="10" creationId="{D8FCF259-1334-3940-8D43-7E6D530433B1}"/>
          </ac:spMkLst>
        </pc:spChg>
        <pc:picChg chg="mod">
          <ac:chgData name="Drgona, Jan" userId="8107277a-43fb-42e1-8aa0-684adf187181" providerId="ADAL" clId="{299CA028-6463-4E89-A484-56532AB6C869}" dt="2024-09-05T00:32:52.617" v="6" actId="1076"/>
          <ac:picMkLst>
            <pc:docMk/>
            <pc:sldMk cId="3303928088" sldId="1595"/>
            <ac:picMk id="3" creationId="{2000D576-431B-75D7-406E-E8D7084D8C07}"/>
          </ac:picMkLst>
        </pc:picChg>
        <pc:picChg chg="mod">
          <ac:chgData name="Drgona, Jan" userId="8107277a-43fb-42e1-8aa0-684adf187181" providerId="ADAL" clId="{299CA028-6463-4E89-A484-56532AB6C869}" dt="2024-09-05T00:32:52.617" v="6" actId="1076"/>
          <ac:picMkLst>
            <pc:docMk/>
            <pc:sldMk cId="3303928088" sldId="1595"/>
            <ac:picMk id="7" creationId="{233AB21D-F841-4AC7-9219-6EAD14BF5341}"/>
          </ac:picMkLst>
        </pc:picChg>
        <pc:picChg chg="mod">
          <ac:chgData name="Drgona, Jan" userId="8107277a-43fb-42e1-8aa0-684adf187181" providerId="ADAL" clId="{299CA028-6463-4E89-A484-56532AB6C869}" dt="2024-09-05T00:32:52.617" v="6" actId="1076"/>
          <ac:picMkLst>
            <pc:docMk/>
            <pc:sldMk cId="3303928088" sldId="1595"/>
            <ac:picMk id="8" creationId="{E2ED8641-EF8F-B7A0-AF2F-F7B29B21DD22}"/>
          </ac:picMkLst>
        </pc:picChg>
        <pc:picChg chg="mod">
          <ac:chgData name="Drgona, Jan" userId="8107277a-43fb-42e1-8aa0-684adf187181" providerId="ADAL" clId="{299CA028-6463-4E89-A484-56532AB6C869}" dt="2024-09-05T00:32:52.617" v="6" actId="1076"/>
          <ac:picMkLst>
            <pc:docMk/>
            <pc:sldMk cId="3303928088" sldId="1595"/>
            <ac:picMk id="11" creationId="{C031D5F6-A634-B2BF-0E29-913F808BD07B}"/>
          </ac:picMkLst>
        </pc:picChg>
        <pc:picChg chg="mod">
          <ac:chgData name="Drgona, Jan" userId="8107277a-43fb-42e1-8aa0-684adf187181" providerId="ADAL" clId="{299CA028-6463-4E89-A484-56532AB6C869}" dt="2024-09-05T00:32:52.617" v="6" actId="1076"/>
          <ac:picMkLst>
            <pc:docMk/>
            <pc:sldMk cId="3303928088" sldId="1595"/>
            <ac:picMk id="13" creationId="{2CEC5465-275E-AFE9-FD8B-746637EDAE3A}"/>
          </ac:picMkLst>
        </pc:picChg>
        <pc:picChg chg="mod">
          <ac:chgData name="Drgona, Jan" userId="8107277a-43fb-42e1-8aa0-684adf187181" providerId="ADAL" clId="{299CA028-6463-4E89-A484-56532AB6C869}" dt="2024-09-05T00:32:52.617" v="6" actId="1076"/>
          <ac:picMkLst>
            <pc:docMk/>
            <pc:sldMk cId="3303928088" sldId="1595"/>
            <ac:picMk id="1026" creationId="{0E6F35B2-2558-B899-0E30-D5ED03C91F8B}"/>
          </ac:picMkLst>
        </pc:picChg>
      </pc:sldChg>
      <pc:sldChg chg="modSp mod">
        <pc:chgData name="Drgona, Jan" userId="8107277a-43fb-42e1-8aa0-684adf187181" providerId="ADAL" clId="{299CA028-6463-4E89-A484-56532AB6C869}" dt="2024-09-05T16:19:58.018" v="302" actId="14100"/>
        <pc:sldMkLst>
          <pc:docMk/>
          <pc:sldMk cId="4026062904" sldId="1599"/>
        </pc:sldMkLst>
        <pc:spChg chg="mod">
          <ac:chgData name="Drgona, Jan" userId="8107277a-43fb-42e1-8aa0-684adf187181" providerId="ADAL" clId="{299CA028-6463-4E89-A484-56532AB6C869}" dt="2024-09-05T00:34:42.804" v="63" actId="14100"/>
          <ac:spMkLst>
            <pc:docMk/>
            <pc:sldMk cId="4026062904" sldId="1599"/>
            <ac:spMk id="3" creationId="{B758B404-AC36-B0EF-DF87-70F2BA2FE6B8}"/>
          </ac:spMkLst>
        </pc:spChg>
        <pc:spChg chg="mod">
          <ac:chgData name="Drgona, Jan" userId="8107277a-43fb-42e1-8aa0-684adf187181" providerId="ADAL" clId="{299CA028-6463-4E89-A484-56532AB6C869}" dt="2024-09-05T00:41:39.153" v="229" actId="108"/>
          <ac:spMkLst>
            <pc:docMk/>
            <pc:sldMk cId="4026062904" sldId="1599"/>
            <ac:spMk id="8" creationId="{18532A01-A2CC-A8FF-84E4-D2E834BC75C7}"/>
          </ac:spMkLst>
        </pc:spChg>
        <pc:spChg chg="mod">
          <ac:chgData name="Drgona, Jan" userId="8107277a-43fb-42e1-8aa0-684adf187181" providerId="ADAL" clId="{299CA028-6463-4E89-A484-56532AB6C869}" dt="2024-09-05T16:19:58.018" v="302" actId="14100"/>
          <ac:spMkLst>
            <pc:docMk/>
            <pc:sldMk cId="4026062904" sldId="1599"/>
            <ac:spMk id="9" creationId="{4DC3C3CF-C788-D1E4-542A-39ADAA8FEC55}"/>
          </ac:spMkLst>
        </pc:spChg>
        <pc:picChg chg="mod">
          <ac:chgData name="Drgona, Jan" userId="8107277a-43fb-42e1-8aa0-684adf187181" providerId="ADAL" clId="{299CA028-6463-4E89-A484-56532AB6C869}" dt="2024-09-05T00:36:05.982" v="174" actId="1038"/>
          <ac:picMkLst>
            <pc:docMk/>
            <pc:sldMk cId="4026062904" sldId="1599"/>
            <ac:picMk id="4" creationId="{DB9DA694-DF95-F0F8-FE62-F52640E19DBF}"/>
          </ac:picMkLst>
        </pc:picChg>
        <pc:picChg chg="mod">
          <ac:chgData name="Drgona, Jan" userId="8107277a-43fb-42e1-8aa0-684adf187181" providerId="ADAL" clId="{299CA028-6463-4E89-A484-56532AB6C869}" dt="2024-09-05T00:34:59.441" v="102" actId="1037"/>
          <ac:picMkLst>
            <pc:docMk/>
            <pc:sldMk cId="4026062904" sldId="1599"/>
            <ac:picMk id="10" creationId="{A293C3AF-3A51-18E2-53DD-B71C65A2053A}"/>
          </ac:picMkLst>
        </pc:picChg>
      </pc:sldChg>
      <pc:sldChg chg="modSp mod">
        <pc:chgData name="Drgona, Jan" userId="8107277a-43fb-42e1-8aa0-684adf187181" providerId="ADAL" clId="{299CA028-6463-4E89-A484-56532AB6C869}" dt="2024-09-05T00:41:33.954" v="228" actId="1076"/>
        <pc:sldMkLst>
          <pc:docMk/>
          <pc:sldMk cId="3356209294" sldId="1600"/>
        </pc:sldMkLst>
        <pc:spChg chg="mod">
          <ac:chgData name="Drgona, Jan" userId="8107277a-43fb-42e1-8aa0-684adf187181" providerId="ADAL" clId="{299CA028-6463-4E89-A484-56532AB6C869}" dt="2024-09-05T00:33:57.904" v="16" actId="14100"/>
          <ac:spMkLst>
            <pc:docMk/>
            <pc:sldMk cId="3356209294" sldId="1600"/>
            <ac:spMk id="3" creationId="{B758B404-AC36-B0EF-DF87-70F2BA2FE6B8}"/>
          </ac:spMkLst>
        </pc:spChg>
        <pc:spChg chg="mod">
          <ac:chgData name="Drgona, Jan" userId="8107277a-43fb-42e1-8aa0-684adf187181" providerId="ADAL" clId="{299CA028-6463-4E89-A484-56532AB6C869}" dt="2024-09-05T00:41:33.954" v="228" actId="1076"/>
          <ac:spMkLst>
            <pc:docMk/>
            <pc:sldMk cId="3356209294" sldId="1600"/>
            <ac:spMk id="8" creationId="{C350D5E0-80A9-056A-11F4-BCC0D2809340}"/>
          </ac:spMkLst>
        </pc:spChg>
        <pc:spChg chg="mod">
          <ac:chgData name="Drgona, Jan" userId="8107277a-43fb-42e1-8aa0-684adf187181" providerId="ADAL" clId="{299CA028-6463-4E89-A484-56532AB6C869}" dt="2024-09-05T00:41:27.063" v="226" actId="255"/>
          <ac:spMkLst>
            <pc:docMk/>
            <pc:sldMk cId="3356209294" sldId="1600"/>
            <ac:spMk id="9" creationId="{BBF28771-C683-0FFE-C8CE-6F4CEED02D87}"/>
          </ac:spMkLst>
        </pc:spChg>
        <pc:picChg chg="mod">
          <ac:chgData name="Drgona, Jan" userId="8107277a-43fb-42e1-8aa0-684adf187181" providerId="ADAL" clId="{299CA028-6463-4E89-A484-56532AB6C869}" dt="2024-09-05T00:36:18.746" v="177" actId="1036"/>
          <ac:picMkLst>
            <pc:docMk/>
            <pc:sldMk cId="3356209294" sldId="1600"/>
            <ac:picMk id="5" creationId="{352265D4-3E63-43A3-E052-0E43009B03B8}"/>
          </ac:picMkLst>
        </pc:picChg>
        <pc:picChg chg="mod">
          <ac:chgData name="Drgona, Jan" userId="8107277a-43fb-42e1-8aa0-684adf187181" providerId="ADAL" clId="{299CA028-6463-4E89-A484-56532AB6C869}" dt="2024-09-05T00:34:34.242" v="62" actId="1037"/>
          <ac:picMkLst>
            <pc:docMk/>
            <pc:sldMk cId="3356209294" sldId="1600"/>
            <ac:picMk id="6" creationId="{5FDF1404-289B-4824-50A5-5D4E71805399}"/>
          </ac:picMkLst>
        </pc:picChg>
        <pc:picChg chg="mod">
          <ac:chgData name="Drgona, Jan" userId="8107277a-43fb-42e1-8aa0-684adf187181" providerId="ADAL" clId="{299CA028-6463-4E89-A484-56532AB6C869}" dt="2024-09-05T00:34:30.306" v="52" actId="1037"/>
          <ac:picMkLst>
            <pc:docMk/>
            <pc:sldMk cId="3356209294" sldId="1600"/>
            <ac:picMk id="13" creationId="{0C7D7B29-AAF4-3344-32D4-12B6CED16B0D}"/>
          </ac:picMkLst>
        </pc:picChg>
        <pc:picChg chg="mod">
          <ac:chgData name="Drgona, Jan" userId="8107277a-43fb-42e1-8aa0-684adf187181" providerId="ADAL" clId="{299CA028-6463-4E89-A484-56532AB6C869}" dt="2024-09-05T00:34:30.306" v="52" actId="1037"/>
          <ac:picMkLst>
            <pc:docMk/>
            <pc:sldMk cId="3356209294" sldId="1600"/>
            <ac:picMk id="19" creationId="{633857A7-A3F1-5133-8038-CFCB6B347A15}"/>
          </ac:picMkLst>
        </pc:picChg>
        <pc:picChg chg="mod">
          <ac:chgData name="Drgona, Jan" userId="8107277a-43fb-42e1-8aa0-684adf187181" providerId="ADAL" clId="{299CA028-6463-4E89-A484-56532AB6C869}" dt="2024-09-05T00:34:30.306" v="52" actId="1037"/>
          <ac:picMkLst>
            <pc:docMk/>
            <pc:sldMk cId="3356209294" sldId="1600"/>
            <ac:picMk id="21" creationId="{FE5DB062-2717-BBE9-4A7F-7F6DBF95A713}"/>
          </ac:picMkLst>
        </pc:picChg>
      </pc:sldChg>
      <pc:sldChg chg="modSp mod">
        <pc:chgData name="Drgona, Jan" userId="8107277a-43fb-42e1-8aa0-684adf187181" providerId="ADAL" clId="{299CA028-6463-4E89-A484-56532AB6C869}" dt="2024-09-05T00:42:03.819" v="236" actId="108"/>
        <pc:sldMkLst>
          <pc:docMk/>
          <pc:sldMk cId="1886607106" sldId="1607"/>
        </pc:sldMkLst>
        <pc:spChg chg="mod">
          <ac:chgData name="Drgona, Jan" userId="8107277a-43fb-42e1-8aa0-684adf187181" providerId="ADAL" clId="{299CA028-6463-4E89-A484-56532AB6C869}" dt="2024-09-05T00:36:28.125" v="178" actId="14100"/>
          <ac:spMkLst>
            <pc:docMk/>
            <pc:sldMk cId="1886607106" sldId="1607"/>
            <ac:spMk id="3" creationId="{B758B404-AC36-B0EF-DF87-70F2BA2FE6B8}"/>
          </ac:spMkLst>
        </pc:spChg>
        <pc:spChg chg="mod">
          <ac:chgData name="Drgona, Jan" userId="8107277a-43fb-42e1-8aa0-684adf187181" providerId="ADAL" clId="{299CA028-6463-4E89-A484-56532AB6C869}" dt="2024-09-05T00:41:55.559" v="235" actId="108"/>
          <ac:spMkLst>
            <pc:docMk/>
            <pc:sldMk cId="1886607106" sldId="1607"/>
            <ac:spMk id="5" creationId="{3AD07F18-0758-39E3-2427-63D5C2C7B08D}"/>
          </ac:spMkLst>
        </pc:spChg>
        <pc:spChg chg="mod">
          <ac:chgData name="Drgona, Jan" userId="8107277a-43fb-42e1-8aa0-684adf187181" providerId="ADAL" clId="{299CA028-6463-4E89-A484-56532AB6C869}" dt="2024-09-05T00:42:03.819" v="236" actId="108"/>
          <ac:spMkLst>
            <pc:docMk/>
            <pc:sldMk cId="1886607106" sldId="1607"/>
            <ac:spMk id="6" creationId="{E4E989F2-BFD3-1F4E-6968-E64609A08C7D}"/>
          </ac:spMkLst>
        </pc:spChg>
        <pc:spChg chg="mod">
          <ac:chgData name="Drgona, Jan" userId="8107277a-43fb-42e1-8aa0-684adf187181" providerId="ADAL" clId="{299CA028-6463-4E89-A484-56532AB6C869}" dt="2024-09-05T00:36:43.348" v="181" actId="1076"/>
          <ac:spMkLst>
            <pc:docMk/>
            <pc:sldMk cId="1886607106" sldId="1607"/>
            <ac:spMk id="10" creationId="{FA997836-43CD-14FB-70E9-865614AC72FD}"/>
          </ac:spMkLst>
        </pc:spChg>
        <pc:picChg chg="mod">
          <ac:chgData name="Drgona, Jan" userId="8107277a-43fb-42e1-8aa0-684adf187181" providerId="ADAL" clId="{299CA028-6463-4E89-A484-56532AB6C869}" dt="2024-09-05T00:37:45.385" v="200" actId="1035"/>
          <ac:picMkLst>
            <pc:docMk/>
            <pc:sldMk cId="1886607106" sldId="1607"/>
            <ac:picMk id="4" creationId="{DB9DA694-DF95-F0F8-FE62-F52640E19DBF}"/>
          </ac:picMkLst>
        </pc:picChg>
        <pc:picChg chg="mod">
          <ac:chgData name="Drgona, Jan" userId="8107277a-43fb-42e1-8aa0-684adf187181" providerId="ADAL" clId="{299CA028-6463-4E89-A484-56532AB6C869}" dt="2024-09-05T00:36:50.009" v="183" actId="1076"/>
          <ac:picMkLst>
            <pc:docMk/>
            <pc:sldMk cId="1886607106" sldId="1607"/>
            <ac:picMk id="8" creationId="{3F072CA9-39A8-5E3D-B80D-3D647A550927}"/>
          </ac:picMkLst>
        </pc:picChg>
        <pc:picChg chg="mod">
          <ac:chgData name="Drgona, Jan" userId="8107277a-43fb-42e1-8aa0-684adf187181" providerId="ADAL" clId="{299CA028-6463-4E89-A484-56532AB6C869}" dt="2024-09-05T00:36:35.971" v="180" actId="1076"/>
          <ac:picMkLst>
            <pc:docMk/>
            <pc:sldMk cId="1886607106" sldId="1607"/>
            <ac:picMk id="5122" creationId="{C40849F6-593A-4EA0-F6B2-517253C2054F}"/>
          </ac:picMkLst>
        </pc:picChg>
      </pc:sldChg>
      <pc:sldChg chg="modSp mod">
        <pc:chgData name="Drgona, Jan" userId="8107277a-43fb-42e1-8aa0-684adf187181" providerId="ADAL" clId="{299CA028-6463-4E89-A484-56532AB6C869}" dt="2024-09-05T00:42:31.712" v="243" actId="14100"/>
        <pc:sldMkLst>
          <pc:docMk/>
          <pc:sldMk cId="4096563906" sldId="1609"/>
        </pc:sldMkLst>
        <pc:spChg chg="mod">
          <ac:chgData name="Drgona, Jan" userId="8107277a-43fb-42e1-8aa0-684adf187181" providerId="ADAL" clId="{299CA028-6463-4E89-A484-56532AB6C869}" dt="2024-09-05T00:37:21.361" v="189" actId="14100"/>
          <ac:spMkLst>
            <pc:docMk/>
            <pc:sldMk cId="4096563906" sldId="1609"/>
            <ac:spMk id="3" creationId="{B758B404-AC36-B0EF-DF87-70F2BA2FE6B8}"/>
          </ac:spMkLst>
        </pc:spChg>
        <pc:spChg chg="mod">
          <ac:chgData name="Drgona, Jan" userId="8107277a-43fb-42e1-8aa0-684adf187181" providerId="ADAL" clId="{299CA028-6463-4E89-A484-56532AB6C869}" dt="2024-09-05T00:42:10.059" v="237" actId="108"/>
          <ac:spMkLst>
            <pc:docMk/>
            <pc:sldMk cId="4096563906" sldId="1609"/>
            <ac:spMk id="5" creationId="{8757334F-737F-1A42-19BF-A5A2D4D5AFB0}"/>
          </ac:spMkLst>
        </pc:spChg>
        <pc:spChg chg="mod">
          <ac:chgData name="Drgona, Jan" userId="8107277a-43fb-42e1-8aa0-684adf187181" providerId="ADAL" clId="{299CA028-6463-4E89-A484-56532AB6C869}" dt="2024-09-05T00:42:26.130" v="241" actId="1076"/>
          <ac:spMkLst>
            <pc:docMk/>
            <pc:sldMk cId="4096563906" sldId="1609"/>
            <ac:spMk id="15" creationId="{EA98A2BA-F9CD-ADC2-B062-5B79A085843B}"/>
          </ac:spMkLst>
        </pc:spChg>
        <pc:picChg chg="mod">
          <ac:chgData name="Drgona, Jan" userId="8107277a-43fb-42e1-8aa0-684adf187181" providerId="ADAL" clId="{299CA028-6463-4E89-A484-56532AB6C869}" dt="2024-09-05T00:37:27.292" v="191" actId="14100"/>
          <ac:picMkLst>
            <pc:docMk/>
            <pc:sldMk cId="4096563906" sldId="1609"/>
            <ac:picMk id="4" creationId="{DB9DA694-DF95-F0F8-FE62-F52640E19DBF}"/>
          </ac:picMkLst>
        </pc:picChg>
        <pc:picChg chg="mod">
          <ac:chgData name="Drgona, Jan" userId="8107277a-43fb-42e1-8aa0-684adf187181" providerId="ADAL" clId="{299CA028-6463-4E89-A484-56532AB6C869}" dt="2024-09-05T00:37:33.313" v="192" actId="1076"/>
          <ac:picMkLst>
            <pc:docMk/>
            <pc:sldMk cId="4096563906" sldId="1609"/>
            <ac:picMk id="13" creationId="{CC4857F1-2D5B-6A4F-911B-A9C852445A3B}"/>
          </ac:picMkLst>
        </pc:picChg>
        <pc:picChg chg="mod">
          <ac:chgData name="Drgona, Jan" userId="8107277a-43fb-42e1-8aa0-684adf187181" providerId="ADAL" clId="{299CA028-6463-4E89-A484-56532AB6C869}" dt="2024-09-05T00:42:31.712" v="243" actId="14100"/>
          <ac:picMkLst>
            <pc:docMk/>
            <pc:sldMk cId="4096563906" sldId="1609"/>
            <ac:picMk id="14" creationId="{4EF43070-2C87-CD22-3812-F36661B373C8}"/>
          </ac:picMkLst>
        </pc:picChg>
        <pc:picChg chg="mod">
          <ac:chgData name="Drgona, Jan" userId="8107277a-43fb-42e1-8aa0-684adf187181" providerId="ADAL" clId="{299CA028-6463-4E89-A484-56532AB6C869}" dt="2024-09-05T00:37:33.313" v="192" actId="1076"/>
          <ac:picMkLst>
            <pc:docMk/>
            <pc:sldMk cId="4096563906" sldId="1609"/>
            <ac:picMk id="8194" creationId="{3435E081-EB91-F831-B505-5604CBE1C4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1/21/2025</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motivation starts with the impact the modern buildings have on global energy and climate.</a:t>
            </a:r>
            <a:br>
              <a:rPr lang="en-US" dirty="0"/>
            </a:br>
            <a:r>
              <a:rPr lang="en-US" dirty="0"/>
              <a:t>Our Ambition was to provide Unifying framework integrating both theoretical and practical aspects of the technology</a:t>
            </a:r>
          </a:p>
          <a:p>
            <a:r>
              <a:rPr lang="en-US" dirty="0"/>
              <a:t>Single publication for guiding the whole process of implementation of MPC in real buildings</a:t>
            </a:r>
          </a:p>
        </p:txBody>
      </p:sp>
      <p:sp>
        <p:nvSpPr>
          <p:cNvPr id="4" name="Slide Number Placeholder 3"/>
          <p:cNvSpPr>
            <a:spLocks noGrp="1"/>
          </p:cNvSpPr>
          <p:nvPr>
            <p:ph type="sldNum" sz="quarter" idx="5"/>
          </p:nvPr>
        </p:nvSpPr>
        <p:spPr/>
        <p:txBody>
          <a:bodyPr/>
          <a:lstStyle/>
          <a:p>
            <a:fld id="{19A2E2EE-E77E-244D-9907-04DF2C698C60}" type="slidenum">
              <a:rPr lang="en-US" smtClean="0"/>
              <a:t>4</a:t>
            </a:fld>
            <a:endParaRPr lang="en-US" dirty="0"/>
          </a:p>
        </p:txBody>
      </p:sp>
    </p:spTree>
    <p:extLst>
      <p:ext uri="{BB962C8B-B14F-4D97-AF65-F5344CB8AC3E}">
        <p14:creationId xmlns:p14="http://schemas.microsoft.com/office/powerpoint/2010/main" val="413909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8A714-922A-F712-D0F8-D92B96843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17EA7-482B-243D-62E8-BCA0157552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06F39-3037-D793-BBFE-83ADC1C0C381}"/>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a:extLst>
              <a:ext uri="{FF2B5EF4-FFF2-40B4-BE49-F238E27FC236}">
                <a16:creationId xmlns:a16="http://schemas.microsoft.com/office/drawing/2014/main" id="{E436D72F-C2BE-3F95-7281-BA4F80200735}"/>
              </a:ext>
            </a:extLst>
          </p:cNvPr>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39151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167F4-1A72-CEAB-A603-C1B515A34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60FDF-D413-A3AE-4191-08426A9EB4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33F13-0EB7-1A70-D966-191771DAC5B8}"/>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a:extLst>
              <a:ext uri="{FF2B5EF4-FFF2-40B4-BE49-F238E27FC236}">
                <a16:creationId xmlns:a16="http://schemas.microsoft.com/office/drawing/2014/main" id="{3F165953-A0EA-992B-E0FC-3307D40DA69F}"/>
              </a:ext>
            </a:extLst>
          </p:cNvPr>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412370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component of MPC: models of building physics/thermal dynamics – its development is also one of the main bottlenecks</a:t>
            </a:r>
          </a:p>
          <a:p>
            <a:r>
              <a:rPr lang="en-US" dirty="0"/>
              <a:t>MPC performance depends on model accuracy and reliability</a:t>
            </a:r>
          </a:p>
          <a:p>
            <a:r>
              <a:rPr lang="en-US" dirty="0"/>
              <a:t>Sound tradeoff between model accuracy and simplicity is required for MPC solvers</a:t>
            </a:r>
          </a:p>
          <a:p>
            <a:r>
              <a:rPr lang="en-US" dirty="0"/>
              <a:t>In our paper we review and compare different modeling paradigms: black gray and white box approaches</a:t>
            </a:r>
            <a:br>
              <a:rPr lang="en-US" dirty="0"/>
            </a:br>
            <a:r>
              <a:rPr lang="en-US" dirty="0"/>
              <a:t>we provide complete modeling framework starting with real building -&gt; equipment components -&gt; </a:t>
            </a:r>
            <a:r>
              <a:rPr lang="en-US" dirty="0" err="1"/>
              <a:t>eng.</a:t>
            </a:r>
            <a:r>
              <a:rPr lang="en-US" dirty="0"/>
              <a:t> diagrams -&gt; physics equations -&gt; control oriented models</a:t>
            </a:r>
            <a:br>
              <a:rPr lang="en-US" dirty="0"/>
            </a:br>
            <a:endParaRPr lang="en-US" dirty="0"/>
          </a:p>
        </p:txBody>
      </p:sp>
      <p:sp>
        <p:nvSpPr>
          <p:cNvPr id="4" name="Slide Number Placeholder 3"/>
          <p:cNvSpPr>
            <a:spLocks noGrp="1"/>
          </p:cNvSpPr>
          <p:nvPr>
            <p:ph type="sldNum" sz="quarter" idx="5"/>
          </p:nvPr>
        </p:nvSpPr>
        <p:spPr/>
        <p:txBody>
          <a:bodyPr/>
          <a:lstStyle/>
          <a:p>
            <a:fld id="{19A2E2EE-E77E-244D-9907-04DF2C698C60}" type="slidenum">
              <a:rPr lang="en-US" smtClean="0"/>
              <a:t>10</a:t>
            </a:fld>
            <a:endParaRPr lang="en-US" dirty="0"/>
          </a:p>
        </p:txBody>
      </p:sp>
    </p:spTree>
    <p:extLst>
      <p:ext uri="{BB962C8B-B14F-4D97-AF65-F5344CB8AC3E}">
        <p14:creationId xmlns:p14="http://schemas.microsoft.com/office/powerpoint/2010/main" val="185787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paper starts with introduction of control theoretic concepts and detailed review of MPC technology</a:t>
            </a:r>
          </a:p>
          <a:p>
            <a:r>
              <a:rPr lang="en-US" dirty="0"/>
              <a:t>Explaining topics such as: Closed loop diagrams, Principles of predictive control, state estimation, optimization-based control</a:t>
            </a:r>
          </a:p>
          <a:p>
            <a:r>
              <a:rPr lang="en-US" dirty="0"/>
              <a:t>Components of predictive control: objectives, constraints, models, formulations, uncertainty quantification and mitigation, solution algorithms</a:t>
            </a:r>
          </a:p>
        </p:txBody>
      </p:sp>
      <p:sp>
        <p:nvSpPr>
          <p:cNvPr id="4" name="Slide Number Placeholder 3"/>
          <p:cNvSpPr>
            <a:spLocks noGrp="1"/>
          </p:cNvSpPr>
          <p:nvPr>
            <p:ph type="sldNum" sz="quarter" idx="5"/>
          </p:nvPr>
        </p:nvSpPr>
        <p:spPr/>
        <p:txBody>
          <a:bodyPr/>
          <a:lstStyle/>
          <a:p>
            <a:fld id="{19A2E2EE-E77E-244D-9907-04DF2C698C60}" type="slidenum">
              <a:rPr lang="en-US" smtClean="0"/>
              <a:t>14</a:t>
            </a:fld>
            <a:endParaRPr lang="en-US" dirty="0"/>
          </a:p>
        </p:txBody>
      </p:sp>
    </p:spTree>
    <p:extLst>
      <p:ext uri="{BB962C8B-B14F-4D97-AF65-F5344CB8AC3E}">
        <p14:creationId xmlns:p14="http://schemas.microsoft.com/office/powerpoint/2010/main" val="162850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part of the paper is focused on practical aspects of MPC deployment in practice</a:t>
            </a:r>
            <a:br>
              <a:rPr lang="en-US" dirty="0"/>
            </a:br>
            <a:r>
              <a:rPr lang="en-US" dirty="0"/>
              <a:t>this includes a comprehensive overview of available SW tools for modeling, control design, solvers, co-simulation, and SW integration tools</a:t>
            </a:r>
          </a:p>
          <a:p>
            <a:r>
              <a:rPr lang="en-US" dirty="0"/>
              <a:t>We review different control configurations used in industrial systems, together with detailed overview of SCADA architecture components from supervisory to the field level</a:t>
            </a:r>
            <a:br>
              <a:rPr lang="en-US" dirty="0"/>
            </a:br>
            <a:r>
              <a:rPr lang="en-US" dirty="0"/>
              <a:t>including details on communication protocols, data acquisition and storage, and deployment guidelines</a:t>
            </a:r>
          </a:p>
        </p:txBody>
      </p:sp>
      <p:sp>
        <p:nvSpPr>
          <p:cNvPr id="4" name="Slide Number Placeholder 3"/>
          <p:cNvSpPr>
            <a:spLocks noGrp="1"/>
          </p:cNvSpPr>
          <p:nvPr>
            <p:ph type="sldNum" sz="quarter" idx="5"/>
          </p:nvPr>
        </p:nvSpPr>
        <p:spPr/>
        <p:txBody>
          <a:bodyPr/>
          <a:lstStyle/>
          <a:p>
            <a:fld id="{19A2E2EE-E77E-244D-9907-04DF2C698C60}" type="slidenum">
              <a:rPr lang="en-US" smtClean="0"/>
              <a:t>15</a:t>
            </a:fld>
            <a:endParaRPr lang="en-US" dirty="0"/>
          </a:p>
        </p:txBody>
      </p:sp>
    </p:spTree>
    <p:extLst>
      <p:ext uri="{BB962C8B-B14F-4D97-AF65-F5344CB8AC3E}">
        <p14:creationId xmlns:p14="http://schemas.microsoft.com/office/powerpoint/2010/main" val="15266247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3143250" y="0"/>
            <a:ext cx="6000750"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7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Slide Number Placeholder 3"/>
          <p:cNvSpPr>
            <a:spLocks noGrp="1"/>
          </p:cNvSpPr>
          <p:nvPr>
            <p:ph type="sldNum" sz="quarter" idx="12"/>
          </p:nvPr>
        </p:nvSpPr>
        <p:spPr>
          <a:xfrm>
            <a:off x="8746435" y="4857750"/>
            <a:ext cx="283265" cy="285750"/>
          </a:xfrm>
          <a:prstGeom prst="rect">
            <a:avLst/>
          </a:prstGeom>
        </p:spPr>
        <p:txBody>
          <a:bodyPr lIns="0" tIns="0" rIns="0" bIns="0" anchor="ctr" anchorCtr="0"/>
          <a:lstStyle>
            <a:lvl1pPr algn="r">
              <a:defRPr sz="750">
                <a:solidFill>
                  <a:srgbClr val="B3B3B3"/>
                </a:solidFill>
                <a:latin typeface="Arial" panose="020B0604020202020204" pitchFamily="34" charset="0"/>
                <a:cs typeface="Arial" panose="020B0604020202020204" pitchFamily="34" charset="0"/>
              </a:defRPr>
            </a:lvl1pPr>
          </a:lstStyle>
          <a:p>
            <a:pPr defTabSz="685772"/>
            <a:fld id="{FE7A4BB3-E848-5A44-82DF-322201952CD8}" type="slidenum">
              <a:rPr lang="en-US" smtClean="0"/>
              <a:pPr defTabSz="685772"/>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000250" y="169334"/>
            <a:ext cx="5179219" cy="819362"/>
          </a:xfrm>
          <a:prstGeom prst="rect">
            <a:avLst/>
          </a:prstGeom>
        </p:spPr>
        <p:txBody>
          <a:bodyPr lIns="0" anchor="b"/>
          <a:lstStyle>
            <a:lvl1pPr>
              <a:defRPr lang="en-US" sz="2000"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857250" y="1285875"/>
            <a:ext cx="8001000" cy="3429001"/>
          </a:xfrm>
          <a:prstGeom prst="rect">
            <a:avLst/>
          </a:prstGeom>
        </p:spPr>
        <p:txBody>
          <a:bodyPr/>
          <a:lstStyle>
            <a:lvl1pPr>
              <a:defRPr sz="1750">
                <a:latin typeface="Arial" panose="020B0604020202020204" pitchFamily="34" charset="0"/>
                <a:cs typeface="Arial" panose="020B0604020202020204" pitchFamily="34" charset="0"/>
              </a:defRPr>
            </a:lvl1pPr>
            <a:lvl2pPr marL="514330" indent="-171443">
              <a:buFont typeface="Wingdings" panose="05000000000000000000" pitchFamily="2" charset="2"/>
              <a:buChar char="§"/>
              <a:defRPr sz="1500">
                <a:latin typeface="Arial" panose="020B0604020202020204" pitchFamily="34" charset="0"/>
                <a:cs typeface="Arial" panose="020B0604020202020204" pitchFamily="34" charset="0"/>
              </a:defRPr>
            </a:lvl2pPr>
            <a:lvl3pPr marL="857216" indent="-171443">
              <a:buFont typeface="Wingdings" panose="05000000000000000000" pitchFamily="2" charset="2"/>
              <a:buChar char="ü"/>
              <a:defRPr sz="1250">
                <a:latin typeface="Arial" panose="020B0604020202020204" pitchFamily="34" charset="0"/>
                <a:cs typeface="Arial" panose="020B0604020202020204" pitchFamily="34" charset="0"/>
              </a:defRPr>
            </a:lvl3pPr>
            <a:lvl4pPr>
              <a:defRPr sz="1125">
                <a:latin typeface="Arial" panose="020B0604020202020204" pitchFamily="34" charset="0"/>
                <a:cs typeface="Arial" panose="020B0604020202020204" pitchFamily="34" charset="0"/>
              </a:defRPr>
            </a:lvl4pPr>
            <a:lvl5pPr marL="1542989" indent="-171443">
              <a:buFont typeface="Wingdings" panose="05000000000000000000" pitchFamily="2" charset="2"/>
              <a:buChar char="§"/>
              <a:defRPr sz="10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6689630" y="4871972"/>
            <a:ext cx="1942505" cy="271529"/>
          </a:xfrm>
          <a:prstGeom prst="rect">
            <a:avLst/>
          </a:prstGeom>
        </p:spPr>
        <p:txBody>
          <a:bodyPr vert="horz" lIns="91440" tIns="45720" rIns="91440" bIns="45720" rtlCol="0" anchor="ctr"/>
          <a:lstStyle>
            <a:lvl1pPr algn="r">
              <a:defRPr sz="750">
                <a:solidFill>
                  <a:schemeClr val="tx1">
                    <a:tint val="75000"/>
                  </a:schemeClr>
                </a:solidFill>
              </a:defRPr>
            </a:lvl1pPr>
          </a:lstStyle>
          <a:p>
            <a:pPr defTabSz="685772"/>
            <a:fld id="{9B7EE7B1-A6C1-4E39-8665-A73ED03F32E1}" type="datetimeFigureOut">
              <a:rPr lang="en-US" smtClean="0">
                <a:solidFill>
                  <a:srgbClr val="616265">
                    <a:tint val="75000"/>
                  </a:srgbClr>
                </a:solidFill>
              </a:rPr>
              <a:pPr defTabSz="685772"/>
              <a:t>1/21/2025</a:t>
            </a:fld>
            <a:endParaRPr lang="en-US" dirty="0">
              <a:solidFill>
                <a:srgbClr val="616265">
                  <a:tint val="75000"/>
                </a:srgbClr>
              </a:solidFill>
            </a:endParaRPr>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580779" y="4857750"/>
            <a:ext cx="7504889" cy="273844"/>
          </a:xfrm>
          <a:prstGeom prst="rect">
            <a:avLst/>
          </a:prstGeom>
        </p:spPr>
        <p:txBody>
          <a:bodyPr vert="horz" lIns="91440" tIns="45720" rIns="91440" bIns="45720" rtlCol="0" anchor="ctr"/>
          <a:lstStyle>
            <a:lvl1pPr algn="ctr">
              <a:defRPr sz="750">
                <a:solidFill>
                  <a:schemeClr val="tx1">
                    <a:tint val="75000"/>
                  </a:schemeClr>
                </a:solidFill>
              </a:defRPr>
            </a:lvl1pPr>
          </a:lstStyle>
          <a:p>
            <a:pPr defTabSz="685772"/>
            <a:endParaRPr lang="en-US" dirty="0">
              <a:solidFill>
                <a:srgbClr val="616265">
                  <a:tint val="75000"/>
                </a:srgbClr>
              </a:solidFill>
            </a:endParaRPr>
          </a:p>
        </p:txBody>
      </p:sp>
    </p:spTree>
    <p:extLst>
      <p:ext uri="{BB962C8B-B14F-4D97-AF65-F5344CB8AC3E}">
        <p14:creationId xmlns:p14="http://schemas.microsoft.com/office/powerpoint/2010/main" val="248018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3.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4035" r:id="rId4"/>
    <p:sldLayoutId id="2147484122" r:id="rId5"/>
    <p:sldLayoutId id="2147484120" r:id="rId6"/>
    <p:sldLayoutId id="2147484121" r:id="rId7"/>
    <p:sldLayoutId id="2147484123" r:id="rId8"/>
    <p:sldLayoutId id="2147483959" r:id="rId9"/>
    <p:sldLayoutId id="2147484127"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104" r:id="rId4"/>
    <p:sldLayoutId id="2147484105" r:id="rId5"/>
    <p:sldLayoutId id="2147484015" r:id="rId6"/>
    <p:sldLayoutId id="2147484016" r:id="rId7"/>
    <p:sldLayoutId id="2147484027" r:id="rId8"/>
    <p:sldLayoutId id="214748403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078" r:id="rId20"/>
    <p:sldLayoutId id="2147484079" r:id="rId21"/>
    <p:sldLayoutId id="2147484080" r:id="rId22"/>
    <p:sldLayoutId id="2147484086" r:id="rId23"/>
    <p:sldLayoutId id="2147484087" r:id="rId24"/>
    <p:sldLayoutId id="2147484118" r:id="rId25"/>
    <p:sldLayoutId id="2147484088" r:id="rId26"/>
    <p:sldLayoutId id="214748408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hyperlink" Target="https://www.coursera.org/learn/machine-learning"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hyperlink" Target="https://web.stanford.edu/~boyd/cvxbook/" TargetMode="External"/><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3" Type="http://schemas.openxmlformats.org/officeDocument/2006/relationships/hyperlink" Target="https://www.do-mpc.com/en/latest/index.html" TargetMode="External"/><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gi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gif"/><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gif"/><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www.iea.org/reports/energy-technology-perspectives-2014"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 Id="rId4" Type="http://schemas.openxmlformats.org/officeDocument/2006/relationships/hyperlink" Target="https://basc.pnnl.gov/imag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tutorialspoint.com/control_systems/index.htm" TargetMode="External"/><Relationship Id="rId2" Type="http://schemas.openxmlformats.org/officeDocument/2006/relationships/hyperlink" Target="https://en.wikibooks.org/wiki/Control_Systems" TargetMode="External"/><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467751" y="1765084"/>
            <a:ext cx="8208498" cy="544124"/>
          </a:xfrm>
        </p:spPr>
        <p:txBody>
          <a:bodyPr>
            <a:normAutofit fontScale="90000"/>
          </a:bodyPr>
          <a:lstStyle/>
          <a:p>
            <a:r>
              <a:rPr lang="en-US" sz="4400" dirty="0">
                <a:latin typeface="Calibri" panose="020F0502020204030204" pitchFamily="34" charset="0"/>
                <a:ea typeface="Calibri" panose="020F0502020204030204" pitchFamily="34" charset="0"/>
                <a:cs typeface="Times New Roman" panose="02020603050405020304" pitchFamily="18" charset="0"/>
              </a:rPr>
              <a:t>Introduction to Machine Learning and Control for Building Energy Systems</a:t>
            </a:r>
            <a:endParaRPr lang="en-US" dirty="0"/>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51" y="3098764"/>
            <a:ext cx="8219053" cy="366706"/>
          </a:xfrm>
        </p:spPr>
        <p:txBody>
          <a:bodyPr>
            <a:noAutofit/>
          </a:bodyPr>
          <a:lstStyle/>
          <a:p>
            <a:pPr fontAlgn="t">
              <a:spcBef>
                <a:spcPts val="150"/>
              </a:spcBef>
            </a:pPr>
            <a:r>
              <a:rPr lang="en-US" sz="1800" b="1" dirty="0">
                <a:latin typeface="Arial"/>
                <a:cs typeface="Arial"/>
              </a:rPr>
              <a:t>Ján Drgoňa</a:t>
            </a:r>
          </a:p>
          <a:p>
            <a:pPr fontAlgn="t">
              <a:spcBef>
                <a:spcPts val="150"/>
              </a:spcBef>
            </a:pPr>
            <a:r>
              <a:rPr lang="en-US" sz="1600" dirty="0">
                <a:latin typeface="Arial"/>
                <a:cs typeface="Arial"/>
              </a:rPr>
              <a:t>Associate Professor @ </a:t>
            </a:r>
            <a:r>
              <a:rPr lang="en-US" sz="1600" dirty="0" err="1">
                <a:latin typeface="Arial"/>
                <a:cs typeface="Arial"/>
              </a:rPr>
              <a:t>CaSE</a:t>
            </a:r>
            <a:r>
              <a:rPr lang="en-US" sz="1600" dirty="0">
                <a:latin typeface="Arial"/>
                <a:cs typeface="Arial"/>
              </a:rPr>
              <a:t> &amp; ROSEI</a:t>
            </a:r>
            <a:br>
              <a:rPr lang="en-US" sz="1600" dirty="0">
                <a:latin typeface="Arial"/>
                <a:cs typeface="Arial"/>
              </a:rPr>
            </a:br>
            <a:endParaRPr lang="en-US" sz="1600" dirty="0">
              <a:solidFill>
                <a:schemeClr val="bg1">
                  <a:lumMod val="50000"/>
                </a:schemeClr>
              </a:solidFill>
            </a:endParaRPr>
          </a:p>
        </p:txBody>
      </p:sp>
    </p:spTree>
    <p:extLst>
      <p:ext uri="{BB962C8B-B14F-4D97-AF65-F5344CB8AC3E}">
        <p14:creationId xmlns:p14="http://schemas.microsoft.com/office/powerpoint/2010/main" val="62403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50CD4A-C1B6-B7D5-878F-4CA9EDF5AAC4}"/>
              </a:ext>
            </a:extLst>
          </p:cNvPr>
          <p:cNvSpPr>
            <a:spLocks noGrp="1"/>
          </p:cNvSpPr>
          <p:nvPr>
            <p:ph type="sldNum" sz="quarter" idx="12"/>
          </p:nvPr>
        </p:nvSpPr>
        <p:spPr/>
        <p:txBody>
          <a:bodyPr/>
          <a:lstStyle/>
          <a:p>
            <a:pPr defTabSz="685772"/>
            <a:fld id="{FE7A4BB3-E848-5A44-82DF-322201952CD8}" type="slidenum">
              <a:rPr lang="en-US" smtClean="0"/>
              <a:pPr defTabSz="685772"/>
              <a:t>10</a:t>
            </a:fld>
            <a:endParaRPr lang="en-US" dirty="0"/>
          </a:p>
        </p:txBody>
      </p:sp>
      <p:pic>
        <p:nvPicPr>
          <p:cNvPr id="8" name="Picture 7">
            <a:extLst>
              <a:ext uri="{FF2B5EF4-FFF2-40B4-BE49-F238E27FC236}">
                <a16:creationId xmlns:a16="http://schemas.microsoft.com/office/drawing/2014/main" id="{D0A355F2-4FF2-0C3C-8886-BB06A1859697}"/>
              </a:ext>
            </a:extLst>
          </p:cNvPr>
          <p:cNvPicPr>
            <a:picLocks noChangeAspect="1"/>
          </p:cNvPicPr>
          <p:nvPr/>
        </p:nvPicPr>
        <p:blipFill>
          <a:blip r:embed="rId3"/>
          <a:stretch>
            <a:fillRect/>
          </a:stretch>
        </p:blipFill>
        <p:spPr>
          <a:xfrm>
            <a:off x="725407" y="713387"/>
            <a:ext cx="4090715" cy="2310848"/>
          </a:xfrm>
          <a:prstGeom prst="rect">
            <a:avLst/>
          </a:prstGeom>
        </p:spPr>
      </p:pic>
      <p:pic>
        <p:nvPicPr>
          <p:cNvPr id="10" name="Picture 9">
            <a:extLst>
              <a:ext uri="{FF2B5EF4-FFF2-40B4-BE49-F238E27FC236}">
                <a16:creationId xmlns:a16="http://schemas.microsoft.com/office/drawing/2014/main" id="{3DDA6EA0-B4CB-3769-01D8-2E21C437F94A}"/>
              </a:ext>
            </a:extLst>
          </p:cNvPr>
          <p:cNvPicPr>
            <a:picLocks noChangeAspect="1"/>
          </p:cNvPicPr>
          <p:nvPr/>
        </p:nvPicPr>
        <p:blipFill>
          <a:blip r:embed="rId4"/>
          <a:stretch>
            <a:fillRect/>
          </a:stretch>
        </p:blipFill>
        <p:spPr>
          <a:xfrm>
            <a:off x="725408" y="3113687"/>
            <a:ext cx="4374696" cy="1722476"/>
          </a:xfrm>
          <a:prstGeom prst="rect">
            <a:avLst/>
          </a:prstGeom>
        </p:spPr>
      </p:pic>
      <p:pic>
        <p:nvPicPr>
          <p:cNvPr id="12" name="Picture 11">
            <a:extLst>
              <a:ext uri="{FF2B5EF4-FFF2-40B4-BE49-F238E27FC236}">
                <a16:creationId xmlns:a16="http://schemas.microsoft.com/office/drawing/2014/main" id="{87C1EC99-5D0F-0AB7-1C12-4C636A104531}"/>
              </a:ext>
            </a:extLst>
          </p:cNvPr>
          <p:cNvPicPr>
            <a:picLocks noChangeAspect="1"/>
          </p:cNvPicPr>
          <p:nvPr/>
        </p:nvPicPr>
        <p:blipFill>
          <a:blip r:embed="rId5"/>
          <a:stretch>
            <a:fillRect/>
          </a:stretch>
        </p:blipFill>
        <p:spPr>
          <a:xfrm>
            <a:off x="5781205" y="4006345"/>
            <a:ext cx="2492547" cy="839965"/>
          </a:xfrm>
          <a:prstGeom prst="rect">
            <a:avLst/>
          </a:prstGeom>
        </p:spPr>
      </p:pic>
      <p:pic>
        <p:nvPicPr>
          <p:cNvPr id="14" name="Picture 13">
            <a:extLst>
              <a:ext uri="{FF2B5EF4-FFF2-40B4-BE49-F238E27FC236}">
                <a16:creationId xmlns:a16="http://schemas.microsoft.com/office/drawing/2014/main" id="{15A99919-1337-F584-87EE-815D822D6CC8}"/>
              </a:ext>
            </a:extLst>
          </p:cNvPr>
          <p:cNvPicPr>
            <a:picLocks noChangeAspect="1"/>
          </p:cNvPicPr>
          <p:nvPr/>
        </p:nvPicPr>
        <p:blipFill>
          <a:blip r:embed="rId6"/>
          <a:stretch>
            <a:fillRect/>
          </a:stretch>
        </p:blipFill>
        <p:spPr>
          <a:xfrm>
            <a:off x="5755115" y="2957421"/>
            <a:ext cx="2301172" cy="547578"/>
          </a:xfrm>
          <a:prstGeom prst="rect">
            <a:avLst/>
          </a:prstGeom>
        </p:spPr>
      </p:pic>
      <p:pic>
        <p:nvPicPr>
          <p:cNvPr id="16" name="Picture 15">
            <a:extLst>
              <a:ext uri="{FF2B5EF4-FFF2-40B4-BE49-F238E27FC236}">
                <a16:creationId xmlns:a16="http://schemas.microsoft.com/office/drawing/2014/main" id="{D8E2A999-B797-F84A-4B97-904F40610234}"/>
              </a:ext>
            </a:extLst>
          </p:cNvPr>
          <p:cNvPicPr>
            <a:picLocks noChangeAspect="1"/>
          </p:cNvPicPr>
          <p:nvPr/>
        </p:nvPicPr>
        <p:blipFill rotWithShape="1">
          <a:blip r:embed="rId7"/>
          <a:srcRect t="5285" b="3842"/>
          <a:stretch/>
        </p:blipFill>
        <p:spPr>
          <a:xfrm>
            <a:off x="5723434" y="832995"/>
            <a:ext cx="2416715" cy="1799825"/>
          </a:xfrm>
          <a:prstGeom prst="rect">
            <a:avLst/>
          </a:prstGeom>
        </p:spPr>
      </p:pic>
      <p:sp>
        <p:nvSpPr>
          <p:cNvPr id="17" name="Arrow: Down 16">
            <a:extLst>
              <a:ext uri="{FF2B5EF4-FFF2-40B4-BE49-F238E27FC236}">
                <a16:creationId xmlns:a16="http://schemas.microsoft.com/office/drawing/2014/main" id="{D2B7DCEF-2D11-FEF6-27E1-E01AF184223E}"/>
              </a:ext>
            </a:extLst>
          </p:cNvPr>
          <p:cNvSpPr/>
          <p:nvPr/>
        </p:nvSpPr>
        <p:spPr>
          <a:xfrm>
            <a:off x="6921363" y="2388583"/>
            <a:ext cx="197540" cy="406538"/>
          </a:xfrm>
          <a:prstGeom prst="down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Down 17">
            <a:extLst>
              <a:ext uri="{FF2B5EF4-FFF2-40B4-BE49-F238E27FC236}">
                <a16:creationId xmlns:a16="http://schemas.microsoft.com/office/drawing/2014/main" id="{E8ABB138-CED3-091C-6FAD-3CA9605E7531}"/>
              </a:ext>
            </a:extLst>
          </p:cNvPr>
          <p:cNvSpPr/>
          <p:nvPr/>
        </p:nvSpPr>
        <p:spPr>
          <a:xfrm>
            <a:off x="6921362" y="3552403"/>
            <a:ext cx="197540" cy="406538"/>
          </a:xfrm>
          <a:prstGeom prst="down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Right 19">
            <a:extLst>
              <a:ext uri="{FF2B5EF4-FFF2-40B4-BE49-F238E27FC236}">
                <a16:creationId xmlns:a16="http://schemas.microsoft.com/office/drawing/2014/main" id="{84E5B65D-56FE-FF7D-C3BD-ABF10FEC23E0}"/>
              </a:ext>
            </a:extLst>
          </p:cNvPr>
          <p:cNvSpPr/>
          <p:nvPr/>
        </p:nvSpPr>
        <p:spPr>
          <a:xfrm>
            <a:off x="5062744" y="1820358"/>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0958399C-62B6-2E5E-4031-785930B2FA27}"/>
              </a:ext>
            </a:extLst>
          </p:cNvPr>
          <p:cNvSpPr txBox="1"/>
          <p:nvPr/>
        </p:nvSpPr>
        <p:spPr>
          <a:xfrm>
            <a:off x="5721217" y="832994"/>
            <a:ext cx="1202945" cy="300082"/>
          </a:xfrm>
          <a:prstGeom prst="rect">
            <a:avLst/>
          </a:prstGeom>
          <a:noFill/>
        </p:spPr>
        <p:txBody>
          <a:bodyPr wrap="square">
            <a:spAutoFit/>
          </a:bodyPr>
          <a:lstStyle/>
          <a:p>
            <a:r>
              <a:rPr lang="en-US" sz="1350" dirty="0"/>
              <a:t>Diagrams:</a:t>
            </a:r>
          </a:p>
        </p:txBody>
      </p:sp>
      <p:sp>
        <p:nvSpPr>
          <p:cNvPr id="6" name="TextBox 5">
            <a:extLst>
              <a:ext uri="{FF2B5EF4-FFF2-40B4-BE49-F238E27FC236}">
                <a16:creationId xmlns:a16="http://schemas.microsoft.com/office/drawing/2014/main" id="{4B51EDA6-EAE2-6349-AE05-8A47E0068509}"/>
              </a:ext>
            </a:extLst>
          </p:cNvPr>
          <p:cNvSpPr txBox="1"/>
          <p:nvPr/>
        </p:nvSpPr>
        <p:spPr>
          <a:xfrm>
            <a:off x="5007196" y="2632819"/>
            <a:ext cx="1945541" cy="300082"/>
          </a:xfrm>
          <a:prstGeom prst="rect">
            <a:avLst/>
          </a:prstGeom>
          <a:noFill/>
        </p:spPr>
        <p:txBody>
          <a:bodyPr wrap="square">
            <a:spAutoFit/>
          </a:bodyPr>
          <a:lstStyle/>
          <a:p>
            <a:r>
              <a:rPr lang="en-US" sz="1350" dirty="0"/>
              <a:t>Differential Equations:</a:t>
            </a:r>
          </a:p>
        </p:txBody>
      </p:sp>
      <p:sp>
        <p:nvSpPr>
          <p:cNvPr id="7" name="TextBox 6">
            <a:extLst>
              <a:ext uri="{FF2B5EF4-FFF2-40B4-BE49-F238E27FC236}">
                <a16:creationId xmlns:a16="http://schemas.microsoft.com/office/drawing/2014/main" id="{7A3760E8-F63F-8CB4-7623-44743DB1B921}"/>
              </a:ext>
            </a:extLst>
          </p:cNvPr>
          <p:cNvSpPr txBox="1"/>
          <p:nvPr/>
        </p:nvSpPr>
        <p:spPr>
          <a:xfrm>
            <a:off x="5007196" y="3755672"/>
            <a:ext cx="1898505" cy="300082"/>
          </a:xfrm>
          <a:prstGeom prst="rect">
            <a:avLst/>
          </a:prstGeom>
          <a:noFill/>
        </p:spPr>
        <p:txBody>
          <a:bodyPr wrap="square">
            <a:spAutoFit/>
          </a:bodyPr>
          <a:lstStyle/>
          <a:p>
            <a:r>
              <a:rPr lang="en-US" sz="1350" dirty="0"/>
              <a:t>State space models:</a:t>
            </a:r>
          </a:p>
        </p:txBody>
      </p:sp>
      <p:sp>
        <p:nvSpPr>
          <p:cNvPr id="11" name="Title 2">
            <a:extLst>
              <a:ext uri="{FF2B5EF4-FFF2-40B4-BE49-F238E27FC236}">
                <a16:creationId xmlns:a16="http://schemas.microsoft.com/office/drawing/2014/main" id="{2C21866D-4F08-E976-221B-722B66C7BE0A}"/>
              </a:ext>
            </a:extLst>
          </p:cNvPr>
          <p:cNvSpPr>
            <a:spLocks noGrp="1"/>
          </p:cNvSpPr>
          <p:nvPr>
            <p:ph type="title"/>
          </p:nvPr>
        </p:nvSpPr>
        <p:spPr>
          <a:xfrm>
            <a:off x="1166949" y="169334"/>
            <a:ext cx="7175117" cy="507831"/>
          </a:xfrm>
        </p:spPr>
        <p:txBody>
          <a:bodyPr/>
          <a:lstStyle/>
          <a:p>
            <a:r>
              <a:rPr lang="en-US" sz="1875" dirty="0">
                <a:solidFill>
                  <a:schemeClr val="tx2"/>
                </a:solidFill>
              </a:rPr>
              <a:t>Week 5: System Identification of Building Energy Systems</a:t>
            </a:r>
          </a:p>
        </p:txBody>
      </p:sp>
      <p:sp>
        <p:nvSpPr>
          <p:cNvPr id="15" name="TextBox 14">
            <a:extLst>
              <a:ext uri="{FF2B5EF4-FFF2-40B4-BE49-F238E27FC236}">
                <a16:creationId xmlns:a16="http://schemas.microsoft.com/office/drawing/2014/main" id="{66161114-375E-A640-C17E-CF1C0FAC2199}"/>
              </a:ext>
            </a:extLst>
          </p:cNvPr>
          <p:cNvSpPr txBox="1"/>
          <p:nvPr/>
        </p:nvSpPr>
        <p:spPr>
          <a:xfrm>
            <a:off x="860023" y="4855834"/>
            <a:ext cx="6995107" cy="253916"/>
          </a:xfrm>
          <a:prstGeom prst="rect">
            <a:avLst/>
          </a:prstGeom>
          <a:noFill/>
        </p:spPr>
        <p:txBody>
          <a:bodyPr wrap="square">
            <a:spAutoFit/>
          </a:bodyPr>
          <a:lstStyle/>
          <a:p>
            <a:r>
              <a:rPr lang="en-US" sz="1050" dirty="0">
                <a:latin typeface="Calibri (Body)"/>
              </a:rPr>
              <a:t>Ján </a:t>
            </a:r>
            <a:r>
              <a:rPr lang="en-US" sz="1050" dirty="0" err="1">
                <a:latin typeface="Calibri (Body)"/>
              </a:rPr>
              <a:t>Drgoňa</a:t>
            </a:r>
            <a:r>
              <a:rPr lang="en-US" sz="1050" dirty="0">
                <a:latin typeface="Calibri (Body)"/>
              </a:rPr>
              <a:t>, et al., All you need to know about model predictive control for buildings, Annual Reviews in Control, 2020</a:t>
            </a:r>
          </a:p>
        </p:txBody>
      </p:sp>
    </p:spTree>
    <p:extLst>
      <p:ext uri="{BB962C8B-B14F-4D97-AF65-F5344CB8AC3E}">
        <p14:creationId xmlns:p14="http://schemas.microsoft.com/office/powerpoint/2010/main" val="6865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5BCAF-BA8B-ED4A-26B5-88C73DA0F02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21106CC-768D-214C-85CF-B9C92409306D}"/>
              </a:ext>
            </a:extLst>
          </p:cNvPr>
          <p:cNvSpPr>
            <a:spLocks noGrp="1"/>
          </p:cNvSpPr>
          <p:nvPr>
            <p:ph type="title"/>
          </p:nvPr>
        </p:nvSpPr>
        <p:spPr>
          <a:xfrm>
            <a:off x="1571896" y="169334"/>
            <a:ext cx="5607573" cy="507831"/>
          </a:xfrm>
        </p:spPr>
        <p:txBody>
          <a:bodyPr/>
          <a:lstStyle/>
          <a:p>
            <a:r>
              <a:rPr lang="en-US" sz="1875" dirty="0">
                <a:solidFill>
                  <a:schemeClr val="tx2"/>
                </a:solidFill>
              </a:rPr>
              <a:t>Week 6: Machine Learning Fundamentals</a:t>
            </a:r>
          </a:p>
        </p:txBody>
      </p:sp>
      <p:sp>
        <p:nvSpPr>
          <p:cNvPr id="10" name="TextBox 9">
            <a:extLst>
              <a:ext uri="{FF2B5EF4-FFF2-40B4-BE49-F238E27FC236}">
                <a16:creationId xmlns:a16="http://schemas.microsoft.com/office/drawing/2014/main" id="{E528CE77-18E6-343A-7392-F5DF7D4DCCFB}"/>
              </a:ext>
            </a:extLst>
          </p:cNvPr>
          <p:cNvSpPr txBox="1"/>
          <p:nvPr/>
        </p:nvSpPr>
        <p:spPr>
          <a:xfrm>
            <a:off x="154029" y="986904"/>
            <a:ext cx="8794377" cy="461665"/>
          </a:xfrm>
          <a:prstGeom prst="rect">
            <a:avLst/>
          </a:prstGeom>
          <a:noFill/>
        </p:spPr>
        <p:txBody>
          <a:bodyPr wrap="square">
            <a:spAutoFit/>
          </a:bodyPr>
          <a:lstStyle/>
          <a:p>
            <a:pPr algn="just"/>
            <a:r>
              <a:rPr lang="en-US" sz="1200" dirty="0"/>
              <a:t>Machine Learning (ML) is focused on building systems that learn from data and improve performance without being explicitly programmed. It enables to identify patterns, make predictions, and adapt to new information.</a:t>
            </a:r>
          </a:p>
        </p:txBody>
      </p:sp>
      <p:pic>
        <p:nvPicPr>
          <p:cNvPr id="12" name="Picture 11">
            <a:extLst>
              <a:ext uri="{FF2B5EF4-FFF2-40B4-BE49-F238E27FC236}">
                <a16:creationId xmlns:a16="http://schemas.microsoft.com/office/drawing/2014/main" id="{663B3813-9CA9-835E-6909-FE799FA1DE16}"/>
              </a:ext>
            </a:extLst>
          </p:cNvPr>
          <p:cNvPicPr>
            <a:picLocks noChangeAspect="1"/>
          </p:cNvPicPr>
          <p:nvPr/>
        </p:nvPicPr>
        <p:blipFill>
          <a:blip r:embed="rId2"/>
          <a:stretch>
            <a:fillRect/>
          </a:stretch>
        </p:blipFill>
        <p:spPr>
          <a:xfrm>
            <a:off x="312999" y="2286629"/>
            <a:ext cx="2943598" cy="1546519"/>
          </a:xfrm>
          <a:prstGeom prst="rect">
            <a:avLst/>
          </a:prstGeom>
        </p:spPr>
      </p:pic>
      <p:sp>
        <p:nvSpPr>
          <p:cNvPr id="13" name="TextBox 12">
            <a:extLst>
              <a:ext uri="{FF2B5EF4-FFF2-40B4-BE49-F238E27FC236}">
                <a16:creationId xmlns:a16="http://schemas.microsoft.com/office/drawing/2014/main" id="{56711AF4-5342-52FF-3A54-6AEC1D06681B}"/>
              </a:ext>
            </a:extLst>
          </p:cNvPr>
          <p:cNvSpPr txBox="1"/>
          <p:nvPr/>
        </p:nvSpPr>
        <p:spPr>
          <a:xfrm>
            <a:off x="212708" y="1778798"/>
            <a:ext cx="2955908" cy="507831"/>
          </a:xfrm>
          <a:prstGeom prst="rect">
            <a:avLst/>
          </a:prstGeom>
          <a:noFill/>
        </p:spPr>
        <p:txBody>
          <a:bodyPr wrap="square">
            <a:spAutoFit/>
          </a:bodyPr>
          <a:lstStyle/>
          <a:p>
            <a:r>
              <a:rPr lang="en-US" sz="1350" b="1" dirty="0"/>
              <a:t>Supervised machine learning problem formulation:</a:t>
            </a:r>
          </a:p>
        </p:txBody>
      </p:sp>
      <p:sp>
        <p:nvSpPr>
          <p:cNvPr id="14" name="TextBox 13">
            <a:extLst>
              <a:ext uri="{FF2B5EF4-FFF2-40B4-BE49-F238E27FC236}">
                <a16:creationId xmlns:a16="http://schemas.microsoft.com/office/drawing/2014/main" id="{40C6B29E-6963-E25E-5631-7DB8E0797D61}"/>
              </a:ext>
            </a:extLst>
          </p:cNvPr>
          <p:cNvSpPr txBox="1"/>
          <p:nvPr/>
        </p:nvSpPr>
        <p:spPr>
          <a:xfrm>
            <a:off x="3525516" y="1789655"/>
            <a:ext cx="2955908" cy="923330"/>
          </a:xfrm>
          <a:prstGeom prst="rect">
            <a:avLst/>
          </a:prstGeom>
          <a:noFill/>
        </p:spPr>
        <p:txBody>
          <a:bodyPr wrap="square">
            <a:spAutoFit/>
          </a:bodyPr>
          <a:lstStyle/>
          <a:p>
            <a:r>
              <a:rPr lang="en-US" sz="1350" b="1" dirty="0"/>
              <a:t>Objective function types:</a:t>
            </a:r>
          </a:p>
          <a:p>
            <a:pPr marL="285750" indent="-285750">
              <a:buFont typeface="Arial" panose="020B0604020202020204" pitchFamily="34" charset="0"/>
              <a:buChar char="•"/>
            </a:pPr>
            <a:r>
              <a:rPr lang="en-US" sz="1350" dirty="0"/>
              <a:t>Regression</a:t>
            </a:r>
          </a:p>
          <a:p>
            <a:pPr marL="285750" indent="-285750">
              <a:buFont typeface="Arial" panose="020B0604020202020204" pitchFamily="34" charset="0"/>
              <a:buChar char="•"/>
            </a:pPr>
            <a:r>
              <a:rPr lang="en-US" sz="1350" dirty="0"/>
              <a:t>Classification</a:t>
            </a:r>
          </a:p>
          <a:p>
            <a:endParaRPr lang="en-US" sz="1350" b="1" dirty="0"/>
          </a:p>
        </p:txBody>
      </p:sp>
      <p:sp>
        <p:nvSpPr>
          <p:cNvPr id="15" name="TextBox 14">
            <a:extLst>
              <a:ext uri="{FF2B5EF4-FFF2-40B4-BE49-F238E27FC236}">
                <a16:creationId xmlns:a16="http://schemas.microsoft.com/office/drawing/2014/main" id="{28339152-3B13-6FE1-7087-8EFFAEB556F5}"/>
              </a:ext>
            </a:extLst>
          </p:cNvPr>
          <p:cNvSpPr txBox="1"/>
          <p:nvPr/>
        </p:nvSpPr>
        <p:spPr>
          <a:xfrm>
            <a:off x="3525516" y="2664562"/>
            <a:ext cx="2955908" cy="1338828"/>
          </a:xfrm>
          <a:prstGeom prst="rect">
            <a:avLst/>
          </a:prstGeom>
          <a:noFill/>
        </p:spPr>
        <p:txBody>
          <a:bodyPr wrap="square">
            <a:spAutoFit/>
          </a:bodyPr>
          <a:lstStyle/>
          <a:p>
            <a:r>
              <a:rPr lang="en-US" sz="1350" b="1" dirty="0"/>
              <a:t>Model types:</a:t>
            </a:r>
          </a:p>
          <a:p>
            <a:pPr marL="285750" indent="-285750">
              <a:buFont typeface="Arial" panose="020B0604020202020204" pitchFamily="34" charset="0"/>
              <a:buChar char="•"/>
            </a:pPr>
            <a:r>
              <a:rPr lang="en-US" sz="1350" dirty="0"/>
              <a:t>Linear</a:t>
            </a:r>
          </a:p>
          <a:p>
            <a:pPr marL="285750" indent="-285750">
              <a:buFont typeface="Arial" panose="020B0604020202020204" pitchFamily="34" charset="0"/>
              <a:buChar char="•"/>
            </a:pPr>
            <a:r>
              <a:rPr lang="en-US" sz="1350" dirty="0"/>
              <a:t>Neural networks</a:t>
            </a:r>
          </a:p>
          <a:p>
            <a:pPr marL="285750" indent="-285750">
              <a:buFont typeface="Arial" panose="020B0604020202020204" pitchFamily="34" charset="0"/>
              <a:buChar char="•"/>
            </a:pPr>
            <a:r>
              <a:rPr lang="en-US" sz="1350" dirty="0"/>
              <a:t>Tree-based models</a:t>
            </a:r>
          </a:p>
          <a:p>
            <a:pPr marL="285750" indent="-285750">
              <a:buFont typeface="Arial" panose="020B0604020202020204" pitchFamily="34" charset="0"/>
              <a:buChar char="•"/>
            </a:pPr>
            <a:r>
              <a:rPr lang="en-US" sz="1350" dirty="0"/>
              <a:t>Kernel methods</a:t>
            </a:r>
          </a:p>
          <a:p>
            <a:endParaRPr lang="en-US" sz="1350" b="1" dirty="0"/>
          </a:p>
        </p:txBody>
      </p:sp>
      <p:pic>
        <p:nvPicPr>
          <p:cNvPr id="16" name="Picture 15">
            <a:extLst>
              <a:ext uri="{FF2B5EF4-FFF2-40B4-BE49-F238E27FC236}">
                <a16:creationId xmlns:a16="http://schemas.microsoft.com/office/drawing/2014/main" id="{C40849F6-593A-4EA0-F6B2-517253C20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5" t="48405" r="-348" b="-1113"/>
          <a:stretch/>
        </p:blipFill>
        <p:spPr bwMode="auto">
          <a:xfrm>
            <a:off x="5877552" y="3438387"/>
            <a:ext cx="3266448" cy="17051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graph with blue dots&#10;&#10;Description automatically generated">
            <a:extLst>
              <a:ext uri="{FF2B5EF4-FFF2-40B4-BE49-F238E27FC236}">
                <a16:creationId xmlns:a16="http://schemas.microsoft.com/office/drawing/2014/main" id="{9DD973D1-C26A-E36E-1893-0BA13CA40EBA}"/>
              </a:ext>
            </a:extLst>
          </p:cNvPr>
          <p:cNvPicPr>
            <a:picLocks noChangeAspect="1"/>
          </p:cNvPicPr>
          <p:nvPr/>
        </p:nvPicPr>
        <p:blipFill>
          <a:blip r:embed="rId4">
            <a:extLst>
              <a:ext uri="{28A0092B-C50C-407E-A947-70E740481C1C}">
                <a14:useLocalDpi xmlns:a14="http://schemas.microsoft.com/office/drawing/2010/main" val="0"/>
              </a:ext>
            </a:extLst>
          </a:blip>
          <a:srcRect l="4644" t="11299" r="6047" b="3074"/>
          <a:stretch/>
        </p:blipFill>
        <p:spPr>
          <a:xfrm>
            <a:off x="6002278" y="1818714"/>
            <a:ext cx="3141722" cy="1506071"/>
          </a:xfrm>
          <a:prstGeom prst="rect">
            <a:avLst/>
          </a:prstGeom>
        </p:spPr>
      </p:pic>
      <p:sp>
        <p:nvSpPr>
          <p:cNvPr id="20" name="TextBox 19">
            <a:extLst>
              <a:ext uri="{FF2B5EF4-FFF2-40B4-BE49-F238E27FC236}">
                <a16:creationId xmlns:a16="http://schemas.microsoft.com/office/drawing/2014/main" id="{0C282548-44DE-D25D-AD14-AF2B4C981A8A}"/>
              </a:ext>
            </a:extLst>
          </p:cNvPr>
          <p:cNvSpPr txBox="1"/>
          <p:nvPr/>
        </p:nvSpPr>
        <p:spPr>
          <a:xfrm>
            <a:off x="80683" y="4498216"/>
            <a:ext cx="5708888" cy="738664"/>
          </a:xfrm>
          <a:prstGeom prst="rect">
            <a:avLst/>
          </a:prstGeom>
          <a:noFill/>
        </p:spPr>
        <p:txBody>
          <a:bodyPr wrap="square">
            <a:spAutoFit/>
          </a:bodyPr>
          <a:lstStyle/>
          <a:p>
            <a:r>
              <a:rPr lang="en-US" sz="1050" dirty="0">
                <a:latin typeface="Calibri" panose="020F0502020204030204" pitchFamily="34" charset="0"/>
                <a:ea typeface="Calibri" panose="020F0502020204030204" pitchFamily="34" charset="0"/>
                <a:cs typeface="Calibri" panose="020F0502020204030204" pitchFamily="34" charset="0"/>
                <a:hlinkClick r:id="rId5"/>
              </a:rPr>
              <a:t>https://www.coursera.org/learn/machine-learning</a:t>
            </a:r>
            <a:r>
              <a:rPr lang="en-US" sz="1050" dirty="0">
                <a:latin typeface="Calibri" panose="020F0502020204030204" pitchFamily="34" charset="0"/>
                <a:ea typeface="Calibri" panose="020F0502020204030204" pitchFamily="34" charset="0"/>
                <a:cs typeface="Calibri" panose="020F0502020204030204" pitchFamily="34" charset="0"/>
              </a:rPr>
              <a:t> </a:t>
            </a:r>
          </a:p>
          <a:p>
            <a:r>
              <a:rPr lang="en-US" sz="1050" dirty="0">
                <a:latin typeface="Calibri" panose="020F0502020204030204" pitchFamily="34" charset="0"/>
                <a:ea typeface="Calibri" panose="020F0502020204030204" pitchFamily="34" charset="0"/>
                <a:cs typeface="Calibri" panose="020F0502020204030204" pitchFamily="34" charset="0"/>
              </a:rPr>
              <a:t>"Deep Learning" by Ian Goodfellow, Yoshua Bengio, and Aaron Courville</a:t>
            </a:r>
            <a:br>
              <a:rPr lang="en-US" sz="1050" dirty="0">
                <a:latin typeface="Calibri" panose="020F0502020204030204" pitchFamily="34" charset="0"/>
                <a:ea typeface="Calibri" panose="020F0502020204030204" pitchFamily="34" charset="0"/>
                <a:cs typeface="Calibri" panose="020F0502020204030204" pitchFamily="34" charset="0"/>
              </a:rPr>
            </a:br>
            <a:r>
              <a:rPr lang="en-US" sz="1050" dirty="0">
                <a:latin typeface="Calibri" panose="020F0502020204030204" pitchFamily="34" charset="0"/>
                <a:ea typeface="Calibri" panose="020F0502020204030204" pitchFamily="34" charset="0"/>
                <a:cs typeface="Calibri" panose="020F0502020204030204" pitchFamily="34" charset="0"/>
              </a:rPr>
              <a:t>"Mathematics for Machine Learning" by Marc Peter Deisenroth, A. Aldo Faisal, and Cheng Soon Ong</a:t>
            </a:r>
          </a:p>
          <a:p>
            <a:endParaRPr lang="en-US" sz="105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1699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F353-D105-0317-A65C-7AFE9C81918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3C38F978-0D72-F778-4F9F-C7695AB2F3C6}"/>
              </a:ext>
            </a:extLst>
          </p:cNvPr>
          <p:cNvSpPr>
            <a:spLocks noGrp="1"/>
          </p:cNvSpPr>
          <p:nvPr>
            <p:ph type="title"/>
          </p:nvPr>
        </p:nvSpPr>
        <p:spPr>
          <a:xfrm>
            <a:off x="1571896" y="169334"/>
            <a:ext cx="6378983" cy="507831"/>
          </a:xfrm>
        </p:spPr>
        <p:txBody>
          <a:bodyPr/>
          <a:lstStyle/>
          <a:p>
            <a:r>
              <a:rPr lang="en-US" sz="1875" dirty="0">
                <a:solidFill>
                  <a:schemeClr val="tx2"/>
                </a:solidFill>
              </a:rPr>
              <a:t>Week 7: Constrained Optimization Fundamentals</a:t>
            </a:r>
          </a:p>
        </p:txBody>
      </p:sp>
      <p:pic>
        <p:nvPicPr>
          <p:cNvPr id="3" name="Picture 2" descr="Text&#10;&#10;Description automatically generated">
            <a:extLst>
              <a:ext uri="{FF2B5EF4-FFF2-40B4-BE49-F238E27FC236}">
                <a16:creationId xmlns:a16="http://schemas.microsoft.com/office/drawing/2014/main" id="{9816381D-38A6-42DA-8F69-248491603097}"/>
              </a:ext>
            </a:extLst>
          </p:cNvPr>
          <p:cNvPicPr>
            <a:picLocks noChangeAspect="1"/>
          </p:cNvPicPr>
          <p:nvPr/>
        </p:nvPicPr>
        <p:blipFill>
          <a:blip r:embed="rId2"/>
          <a:stretch>
            <a:fillRect/>
          </a:stretch>
        </p:blipFill>
        <p:spPr>
          <a:xfrm>
            <a:off x="423464" y="1648566"/>
            <a:ext cx="2091488" cy="1076853"/>
          </a:xfrm>
          <a:prstGeom prst="rect">
            <a:avLst/>
          </a:prstGeom>
        </p:spPr>
      </p:pic>
      <p:sp>
        <p:nvSpPr>
          <p:cNvPr id="6" name="TextBox 5">
            <a:extLst>
              <a:ext uri="{FF2B5EF4-FFF2-40B4-BE49-F238E27FC236}">
                <a16:creationId xmlns:a16="http://schemas.microsoft.com/office/drawing/2014/main" id="{65848B69-6637-84A9-6CAE-4B7013EFE763}"/>
              </a:ext>
            </a:extLst>
          </p:cNvPr>
          <p:cNvSpPr txBox="1"/>
          <p:nvPr/>
        </p:nvSpPr>
        <p:spPr>
          <a:xfrm>
            <a:off x="178042" y="821490"/>
            <a:ext cx="8760585" cy="461665"/>
          </a:xfrm>
          <a:prstGeom prst="rect">
            <a:avLst/>
          </a:prstGeom>
          <a:noFill/>
        </p:spPr>
        <p:txBody>
          <a:bodyPr wrap="square">
            <a:spAutoFit/>
          </a:bodyPr>
          <a:lstStyle/>
          <a:p>
            <a:pPr algn="just"/>
            <a:r>
              <a:rPr lang="en-US" sz="1200" dirty="0"/>
              <a:t>Constrained optimization (CO) is a mathematical framework for solving problems where the objective function must be optimized (minimized or maximized) subject to certain constraints. These constraints could be equalities or inequalities.</a:t>
            </a:r>
          </a:p>
        </p:txBody>
      </p:sp>
      <p:sp>
        <p:nvSpPr>
          <p:cNvPr id="7" name="TextBox 6">
            <a:extLst>
              <a:ext uri="{FF2B5EF4-FFF2-40B4-BE49-F238E27FC236}">
                <a16:creationId xmlns:a16="http://schemas.microsoft.com/office/drawing/2014/main" id="{087F9FC2-3D09-8001-30BD-5BBD2A7330C3}"/>
              </a:ext>
            </a:extLst>
          </p:cNvPr>
          <p:cNvSpPr txBox="1"/>
          <p:nvPr/>
        </p:nvSpPr>
        <p:spPr>
          <a:xfrm>
            <a:off x="212708" y="1348484"/>
            <a:ext cx="2955908" cy="300082"/>
          </a:xfrm>
          <a:prstGeom prst="rect">
            <a:avLst/>
          </a:prstGeom>
          <a:noFill/>
        </p:spPr>
        <p:txBody>
          <a:bodyPr wrap="square">
            <a:spAutoFit/>
          </a:bodyPr>
          <a:lstStyle/>
          <a:p>
            <a:r>
              <a:rPr lang="en-US" sz="1350" b="1" dirty="0"/>
              <a:t>CO problem formulation:</a:t>
            </a:r>
          </a:p>
        </p:txBody>
      </p:sp>
      <p:pic>
        <p:nvPicPr>
          <p:cNvPr id="7170" name="Picture 2" descr="Rosenbrock_sensitivity.">
            <a:extLst>
              <a:ext uri="{FF2B5EF4-FFF2-40B4-BE49-F238E27FC236}">
                <a16:creationId xmlns:a16="http://schemas.microsoft.com/office/drawing/2014/main" id="{41F716A1-5807-2241-85C0-91054A1D96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41" t="12390" r="25378" b="10953"/>
          <a:stretch/>
        </p:blipFill>
        <p:spPr bwMode="auto">
          <a:xfrm>
            <a:off x="286055" y="2942310"/>
            <a:ext cx="2369127" cy="22011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A28AB1B-A920-582B-C68D-B92A5E3316E5}"/>
              </a:ext>
            </a:extLst>
          </p:cNvPr>
          <p:cNvSpPr txBox="1"/>
          <p:nvPr/>
        </p:nvSpPr>
        <p:spPr>
          <a:xfrm>
            <a:off x="3019478" y="1348484"/>
            <a:ext cx="2955908" cy="1338828"/>
          </a:xfrm>
          <a:prstGeom prst="rect">
            <a:avLst/>
          </a:prstGeom>
          <a:noFill/>
        </p:spPr>
        <p:txBody>
          <a:bodyPr wrap="square">
            <a:spAutoFit/>
          </a:bodyPr>
          <a:lstStyle/>
          <a:p>
            <a:r>
              <a:rPr lang="en-US" sz="1350" b="1" dirty="0"/>
              <a:t>CO problem types:</a:t>
            </a:r>
          </a:p>
          <a:p>
            <a:pPr marL="285750" indent="-285750">
              <a:buFont typeface="Arial" panose="020B0604020202020204" pitchFamily="34" charset="0"/>
              <a:buChar char="•"/>
            </a:pPr>
            <a:r>
              <a:rPr lang="en-US" sz="1350" dirty="0"/>
              <a:t>Linear</a:t>
            </a:r>
          </a:p>
          <a:p>
            <a:pPr marL="285750" indent="-285750">
              <a:buFont typeface="Arial" panose="020B0604020202020204" pitchFamily="34" charset="0"/>
              <a:buChar char="•"/>
            </a:pPr>
            <a:r>
              <a:rPr lang="en-US" sz="1350" dirty="0"/>
              <a:t>Quadratic</a:t>
            </a:r>
          </a:p>
          <a:p>
            <a:pPr marL="285750" indent="-285750">
              <a:buFont typeface="Arial" panose="020B0604020202020204" pitchFamily="34" charset="0"/>
              <a:buChar char="•"/>
            </a:pPr>
            <a:r>
              <a:rPr lang="en-US" sz="1350" dirty="0"/>
              <a:t>Nonlinear</a:t>
            </a:r>
          </a:p>
          <a:p>
            <a:pPr marL="285750" indent="-285750">
              <a:buFont typeface="Arial" panose="020B0604020202020204" pitchFamily="34" charset="0"/>
              <a:buChar char="•"/>
            </a:pPr>
            <a:r>
              <a:rPr lang="en-US" sz="1350" dirty="0"/>
              <a:t>Integer (Combinatorial)</a:t>
            </a:r>
          </a:p>
          <a:p>
            <a:pPr marL="285750" indent="-285750">
              <a:buFont typeface="Arial" panose="020B0604020202020204" pitchFamily="34" charset="0"/>
              <a:buChar char="•"/>
            </a:pPr>
            <a:r>
              <a:rPr lang="en-US" sz="1350" dirty="0"/>
              <a:t>Mixed-integer</a:t>
            </a:r>
          </a:p>
        </p:txBody>
      </p:sp>
      <p:sp>
        <p:nvSpPr>
          <p:cNvPr id="11" name="TextBox 10">
            <a:extLst>
              <a:ext uri="{FF2B5EF4-FFF2-40B4-BE49-F238E27FC236}">
                <a16:creationId xmlns:a16="http://schemas.microsoft.com/office/drawing/2014/main" id="{F269133A-B1F3-3E64-C9C2-AAD490BB977A}"/>
              </a:ext>
            </a:extLst>
          </p:cNvPr>
          <p:cNvSpPr txBox="1"/>
          <p:nvPr/>
        </p:nvSpPr>
        <p:spPr>
          <a:xfrm>
            <a:off x="5501070" y="1355107"/>
            <a:ext cx="3281086" cy="1338828"/>
          </a:xfrm>
          <a:prstGeom prst="rect">
            <a:avLst/>
          </a:prstGeom>
          <a:noFill/>
        </p:spPr>
        <p:txBody>
          <a:bodyPr wrap="square">
            <a:spAutoFit/>
          </a:bodyPr>
          <a:lstStyle/>
          <a:p>
            <a:r>
              <a:rPr lang="en-US" sz="1350" b="1" dirty="0"/>
              <a:t>CO solution methods:</a:t>
            </a:r>
          </a:p>
          <a:p>
            <a:pPr marL="285750" indent="-285750">
              <a:buFont typeface="Arial" panose="020B0604020202020204" pitchFamily="34" charset="0"/>
              <a:buChar char="•"/>
            </a:pPr>
            <a:r>
              <a:rPr lang="en-US" sz="1350" dirty="0"/>
              <a:t>Lagrange Multipliers</a:t>
            </a:r>
          </a:p>
          <a:p>
            <a:pPr marL="285750" indent="-285750">
              <a:buFont typeface="Arial" panose="020B0604020202020204" pitchFamily="34" charset="0"/>
              <a:buChar char="•"/>
            </a:pPr>
            <a:r>
              <a:rPr lang="en-US" sz="1350" dirty="0" err="1"/>
              <a:t>Karush</a:t>
            </a:r>
            <a:r>
              <a:rPr lang="en-US" sz="1350" dirty="0"/>
              <a:t>-Kuhn-Tucker (KKT) conditions</a:t>
            </a:r>
          </a:p>
          <a:p>
            <a:pPr marL="285750" indent="-285750">
              <a:buFont typeface="Arial" panose="020B0604020202020204" pitchFamily="34" charset="0"/>
              <a:buChar char="•"/>
            </a:pPr>
            <a:r>
              <a:rPr lang="en-US" sz="1350" dirty="0"/>
              <a:t>Penalty and Barrier Methods</a:t>
            </a:r>
          </a:p>
          <a:p>
            <a:pPr marL="285750" indent="-285750">
              <a:buFont typeface="Arial" panose="020B0604020202020204" pitchFamily="34" charset="0"/>
              <a:buChar char="•"/>
            </a:pPr>
            <a:r>
              <a:rPr lang="en-US" sz="1350" dirty="0"/>
              <a:t>Sequential quadratic </a:t>
            </a:r>
            <a:r>
              <a:rPr lang="en-US" sz="1350" dirty="0" err="1"/>
              <a:t>prohramming</a:t>
            </a:r>
            <a:endParaRPr lang="en-US" sz="1350" dirty="0"/>
          </a:p>
          <a:p>
            <a:pPr marL="285750" indent="-285750">
              <a:buFont typeface="Arial" panose="020B0604020202020204" pitchFamily="34" charset="0"/>
              <a:buChar char="•"/>
            </a:pPr>
            <a:r>
              <a:rPr lang="en-US" sz="1350" dirty="0"/>
              <a:t>Interior point methods</a:t>
            </a:r>
          </a:p>
        </p:txBody>
      </p:sp>
      <p:pic>
        <p:nvPicPr>
          <p:cNvPr id="7172" name="Picture 4">
            <a:extLst>
              <a:ext uri="{FF2B5EF4-FFF2-40B4-BE49-F238E27FC236}">
                <a16:creationId xmlns:a16="http://schemas.microsoft.com/office/drawing/2014/main" id="{DDB70647-A361-4429-65A7-023883362D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61" t="12466" r="25133" b="11718"/>
          <a:stretch/>
        </p:blipFill>
        <p:spPr bwMode="auto">
          <a:xfrm>
            <a:off x="2743198" y="2937272"/>
            <a:ext cx="2405802" cy="22062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0968A2F-C0F9-67CE-3937-F5E54A8FD748}"/>
              </a:ext>
            </a:extLst>
          </p:cNvPr>
          <p:cNvSpPr txBox="1"/>
          <p:nvPr/>
        </p:nvSpPr>
        <p:spPr>
          <a:xfrm>
            <a:off x="5348262" y="4709481"/>
            <a:ext cx="3782295" cy="430374"/>
          </a:xfrm>
          <a:prstGeom prst="rect">
            <a:avLst/>
          </a:prstGeom>
          <a:noFill/>
        </p:spPr>
        <p:txBody>
          <a:bodyPr wrap="square">
            <a:spAutoFit/>
          </a:bodyPr>
          <a:lstStyle/>
          <a:p>
            <a:pPr marL="0" marR="0" algn="just" fontAlgn="base">
              <a:lnSpc>
                <a:spcPct val="107000"/>
              </a:lnSpc>
              <a:spcAft>
                <a:spcPts val="800"/>
              </a:spcAft>
            </a:pPr>
            <a:r>
              <a:rPr lang="en-US" sz="105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 Boyd and L. </a:t>
            </a:r>
            <a:r>
              <a:rPr lang="en-US" sz="105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Vandenberghe</a:t>
            </a:r>
            <a:r>
              <a:rPr lang="en-US" sz="105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”Convex optimization,” Cambridge University Press, 2004.</a:t>
            </a:r>
            <a:r>
              <a:rPr lang="en-US" sz="1050" kern="100" dirty="0">
                <a:latin typeface="Calibri" panose="020F0502020204030204" pitchFamily="34" charset="0"/>
                <a:ea typeface="Calibri" panose="020F0502020204030204" pitchFamily="34" charset="0"/>
                <a:cs typeface="Calibri" panose="020F0502020204030204" pitchFamily="34" charset="0"/>
              </a:rPr>
              <a:t> </a:t>
            </a:r>
            <a:r>
              <a:rPr lang="en-US" sz="1050" u="sng" kern="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https://web.stanford.edu/~boyd/cvxbook/</a:t>
            </a:r>
            <a:r>
              <a:rPr lang="en-US" sz="105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  </a:t>
            </a:r>
            <a:endParaRPr lang="en-US" sz="105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174" name="Picture 6">
            <a:extLst>
              <a:ext uri="{FF2B5EF4-FFF2-40B4-BE49-F238E27FC236}">
                <a16:creationId xmlns:a16="http://schemas.microsoft.com/office/drawing/2014/main" id="{AC07DBFE-EA67-BD0F-FBA6-4815308E5F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87" y="2571750"/>
            <a:ext cx="2589168" cy="208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69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DBA8C-82B3-B9B7-1643-8FAB84BBD55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3A307CC-2649-D0CE-9E65-6101F86D58DB}"/>
              </a:ext>
            </a:extLst>
          </p:cNvPr>
          <p:cNvPicPr>
            <a:picLocks noChangeAspect="1"/>
          </p:cNvPicPr>
          <p:nvPr/>
        </p:nvPicPr>
        <p:blipFill>
          <a:blip r:embed="rId2"/>
          <a:stretch>
            <a:fillRect/>
          </a:stretch>
        </p:blipFill>
        <p:spPr>
          <a:xfrm>
            <a:off x="174623" y="2000739"/>
            <a:ext cx="4208377" cy="2518087"/>
          </a:xfrm>
          <a:prstGeom prst="rect">
            <a:avLst/>
          </a:prstGeom>
        </p:spPr>
      </p:pic>
      <p:sp>
        <p:nvSpPr>
          <p:cNvPr id="8" name="TextBox 7">
            <a:extLst>
              <a:ext uri="{FF2B5EF4-FFF2-40B4-BE49-F238E27FC236}">
                <a16:creationId xmlns:a16="http://schemas.microsoft.com/office/drawing/2014/main" id="{353E4A41-5175-A26E-B353-328158DB7D98}"/>
              </a:ext>
            </a:extLst>
          </p:cNvPr>
          <p:cNvSpPr txBox="1"/>
          <p:nvPr/>
        </p:nvSpPr>
        <p:spPr>
          <a:xfrm>
            <a:off x="285961" y="4566419"/>
            <a:ext cx="7052560" cy="577081"/>
          </a:xfrm>
          <a:prstGeom prst="rect">
            <a:avLst/>
          </a:prstGeom>
          <a:noFill/>
        </p:spPr>
        <p:txBody>
          <a:bodyPr wrap="square">
            <a:spAutoFit/>
          </a:bodyPr>
          <a:lstStyle/>
          <a:p>
            <a:r>
              <a:rPr lang="en-US" sz="1050" dirty="0" err="1">
                <a:latin typeface="Calibri" panose="020F0502020204030204" pitchFamily="34" charset="0"/>
                <a:ea typeface="Calibri" panose="020F0502020204030204" pitchFamily="34" charset="0"/>
                <a:cs typeface="Calibri" panose="020F0502020204030204" pitchFamily="34" charset="0"/>
              </a:rPr>
              <a:t>Bertsekas</a:t>
            </a:r>
            <a:r>
              <a:rPr lang="en-US" sz="1050" dirty="0">
                <a:latin typeface="Calibri" panose="020F0502020204030204" pitchFamily="34" charset="0"/>
                <a:ea typeface="Calibri" panose="020F0502020204030204" pitchFamily="34" charset="0"/>
                <a:cs typeface="Calibri" panose="020F0502020204030204" pitchFamily="34" charset="0"/>
              </a:rPr>
              <a:t>, D. P. (1995). Dynamic Programming and Optimal Control. Belmont: Athena. ISBN 1-886529-11-6.</a:t>
            </a:r>
          </a:p>
          <a:p>
            <a:r>
              <a:rPr lang="en-US" sz="1050" dirty="0">
                <a:latin typeface="Calibri" panose="020F0502020204030204" pitchFamily="34" charset="0"/>
                <a:ea typeface="Calibri" panose="020F0502020204030204" pitchFamily="34" charset="0"/>
                <a:cs typeface="Calibri" panose="020F0502020204030204" pitchFamily="34" charset="0"/>
              </a:rPr>
              <a:t>James B. Rawlings, David Q. Mayne, Moritz M. Diehl, Model Predictive Control: Theory, Computation, and Design, 2022</a:t>
            </a:r>
          </a:p>
          <a:p>
            <a:r>
              <a:rPr lang="en-US" sz="1050" dirty="0">
                <a:latin typeface="Calibri" panose="020F0502020204030204" pitchFamily="34" charset="0"/>
                <a:ea typeface="Calibri" panose="020F0502020204030204" pitchFamily="34" charset="0"/>
                <a:cs typeface="Calibri" panose="020F0502020204030204" pitchFamily="34" charset="0"/>
                <a:hlinkClick r:id="rId3"/>
              </a:rPr>
              <a:t>https://www.do-mpc.com/en/latest/index.html</a:t>
            </a:r>
            <a:r>
              <a:rPr lang="en-US" sz="1050" dirty="0">
                <a:latin typeface="Calibri" panose="020F0502020204030204" pitchFamily="34" charset="0"/>
                <a:ea typeface="Calibri" panose="020F0502020204030204" pitchFamily="34" charset="0"/>
                <a:cs typeface="Calibri" panose="020F0502020204030204" pitchFamily="34" charset="0"/>
              </a:rPr>
              <a:t> </a:t>
            </a:r>
          </a:p>
        </p:txBody>
      </p:sp>
      <p:sp>
        <p:nvSpPr>
          <p:cNvPr id="9" name="Arrow: Right 8">
            <a:extLst>
              <a:ext uri="{FF2B5EF4-FFF2-40B4-BE49-F238E27FC236}">
                <a16:creationId xmlns:a16="http://schemas.microsoft.com/office/drawing/2014/main" id="{C695E875-5117-3DB6-A8E8-174196A7F0D9}"/>
              </a:ext>
            </a:extLst>
          </p:cNvPr>
          <p:cNvSpPr/>
          <p:nvPr/>
        </p:nvSpPr>
        <p:spPr>
          <a:xfrm>
            <a:off x="4491403" y="2470712"/>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D2ECED4A-4E73-B89B-B9E8-813444F0E63F}"/>
              </a:ext>
            </a:extLst>
          </p:cNvPr>
          <p:cNvSpPr txBox="1"/>
          <p:nvPr/>
        </p:nvSpPr>
        <p:spPr>
          <a:xfrm>
            <a:off x="5278583" y="2419441"/>
            <a:ext cx="3782290" cy="300082"/>
          </a:xfrm>
          <a:prstGeom prst="rect">
            <a:avLst/>
          </a:prstGeom>
          <a:noFill/>
        </p:spPr>
        <p:txBody>
          <a:bodyPr wrap="square">
            <a:spAutoFit/>
          </a:bodyPr>
          <a:lstStyle/>
          <a:p>
            <a:r>
              <a:rPr lang="en-US" sz="1350" dirty="0"/>
              <a:t>Finite horizon cost function + terminal penalty</a:t>
            </a:r>
          </a:p>
        </p:txBody>
      </p:sp>
      <p:sp>
        <p:nvSpPr>
          <p:cNvPr id="14" name="Arrow: Right 13">
            <a:extLst>
              <a:ext uri="{FF2B5EF4-FFF2-40B4-BE49-F238E27FC236}">
                <a16:creationId xmlns:a16="http://schemas.microsoft.com/office/drawing/2014/main" id="{9D8871D3-A219-CB73-2E77-25DD713B7A42}"/>
              </a:ext>
            </a:extLst>
          </p:cNvPr>
          <p:cNvSpPr/>
          <p:nvPr/>
        </p:nvSpPr>
        <p:spPr>
          <a:xfrm>
            <a:off x="4491403" y="2999629"/>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BC8E200D-2284-20C2-D0B3-D18FDF148609}"/>
              </a:ext>
            </a:extLst>
          </p:cNvPr>
          <p:cNvSpPr txBox="1"/>
          <p:nvPr/>
        </p:nvSpPr>
        <p:spPr>
          <a:xfrm>
            <a:off x="5278583" y="2936207"/>
            <a:ext cx="3782290" cy="300082"/>
          </a:xfrm>
          <a:prstGeom prst="rect">
            <a:avLst/>
          </a:prstGeom>
          <a:noFill/>
        </p:spPr>
        <p:txBody>
          <a:bodyPr wrap="square">
            <a:spAutoFit/>
          </a:bodyPr>
          <a:lstStyle/>
          <a:p>
            <a:r>
              <a:rPr lang="en-US" sz="1350" dirty="0"/>
              <a:t>System dynamics model</a:t>
            </a:r>
          </a:p>
        </p:txBody>
      </p:sp>
      <p:sp>
        <p:nvSpPr>
          <p:cNvPr id="17" name="Arrow: Right 16">
            <a:extLst>
              <a:ext uri="{FF2B5EF4-FFF2-40B4-BE49-F238E27FC236}">
                <a16:creationId xmlns:a16="http://schemas.microsoft.com/office/drawing/2014/main" id="{C26DD359-5C71-9987-7A98-E61F63C8B47C}"/>
              </a:ext>
            </a:extLst>
          </p:cNvPr>
          <p:cNvSpPr/>
          <p:nvPr/>
        </p:nvSpPr>
        <p:spPr>
          <a:xfrm>
            <a:off x="4491403" y="3434524"/>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Right 17">
            <a:extLst>
              <a:ext uri="{FF2B5EF4-FFF2-40B4-BE49-F238E27FC236}">
                <a16:creationId xmlns:a16="http://schemas.microsoft.com/office/drawing/2014/main" id="{45F3121F-0425-DFB3-52B1-8A3AE478B1B4}"/>
              </a:ext>
            </a:extLst>
          </p:cNvPr>
          <p:cNvSpPr/>
          <p:nvPr/>
        </p:nvSpPr>
        <p:spPr>
          <a:xfrm>
            <a:off x="4491403" y="3869419"/>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Right 18">
            <a:extLst>
              <a:ext uri="{FF2B5EF4-FFF2-40B4-BE49-F238E27FC236}">
                <a16:creationId xmlns:a16="http://schemas.microsoft.com/office/drawing/2014/main" id="{F4AC2478-6F36-9CA8-30B5-378C79E1893A}"/>
              </a:ext>
            </a:extLst>
          </p:cNvPr>
          <p:cNvSpPr/>
          <p:nvPr/>
        </p:nvSpPr>
        <p:spPr>
          <a:xfrm>
            <a:off x="4491403" y="4264540"/>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B04D442A-C2FE-7723-78DA-D6C5EEAA436C}"/>
              </a:ext>
            </a:extLst>
          </p:cNvPr>
          <p:cNvSpPr txBox="1"/>
          <p:nvPr/>
        </p:nvSpPr>
        <p:spPr>
          <a:xfrm>
            <a:off x="5278583" y="3399669"/>
            <a:ext cx="3782290" cy="300082"/>
          </a:xfrm>
          <a:prstGeom prst="rect">
            <a:avLst/>
          </a:prstGeom>
          <a:noFill/>
        </p:spPr>
        <p:txBody>
          <a:bodyPr wrap="square">
            <a:spAutoFit/>
          </a:bodyPr>
          <a:lstStyle/>
          <a:p>
            <a:r>
              <a:rPr lang="en-US" sz="1350" dirty="0"/>
              <a:t>State constraints</a:t>
            </a:r>
          </a:p>
        </p:txBody>
      </p:sp>
      <p:sp>
        <p:nvSpPr>
          <p:cNvPr id="22" name="TextBox 21">
            <a:extLst>
              <a:ext uri="{FF2B5EF4-FFF2-40B4-BE49-F238E27FC236}">
                <a16:creationId xmlns:a16="http://schemas.microsoft.com/office/drawing/2014/main" id="{2C6A840A-0E96-41D4-F208-A47947BA4009}"/>
              </a:ext>
            </a:extLst>
          </p:cNvPr>
          <p:cNvSpPr txBox="1"/>
          <p:nvPr/>
        </p:nvSpPr>
        <p:spPr>
          <a:xfrm>
            <a:off x="5278583" y="3800547"/>
            <a:ext cx="3782290" cy="300082"/>
          </a:xfrm>
          <a:prstGeom prst="rect">
            <a:avLst/>
          </a:prstGeom>
          <a:noFill/>
        </p:spPr>
        <p:txBody>
          <a:bodyPr wrap="square">
            <a:spAutoFit/>
          </a:bodyPr>
          <a:lstStyle/>
          <a:p>
            <a:r>
              <a:rPr lang="en-US" sz="1350" dirty="0"/>
              <a:t>Input constraints</a:t>
            </a:r>
          </a:p>
        </p:txBody>
      </p:sp>
      <p:sp>
        <p:nvSpPr>
          <p:cNvPr id="23" name="TextBox 22">
            <a:extLst>
              <a:ext uri="{FF2B5EF4-FFF2-40B4-BE49-F238E27FC236}">
                <a16:creationId xmlns:a16="http://schemas.microsoft.com/office/drawing/2014/main" id="{E44ABC6F-DBF0-2514-1E7B-AE1792D9FAA0}"/>
              </a:ext>
            </a:extLst>
          </p:cNvPr>
          <p:cNvSpPr txBox="1"/>
          <p:nvPr/>
        </p:nvSpPr>
        <p:spPr>
          <a:xfrm>
            <a:off x="5278583" y="4198071"/>
            <a:ext cx="3782290" cy="300082"/>
          </a:xfrm>
          <a:prstGeom prst="rect">
            <a:avLst/>
          </a:prstGeom>
          <a:noFill/>
        </p:spPr>
        <p:txBody>
          <a:bodyPr wrap="square">
            <a:spAutoFit/>
          </a:bodyPr>
          <a:lstStyle/>
          <a:p>
            <a:r>
              <a:rPr lang="en-US" sz="1350" dirty="0"/>
              <a:t>Initial conditions</a:t>
            </a:r>
          </a:p>
        </p:txBody>
      </p:sp>
      <p:pic>
        <p:nvPicPr>
          <p:cNvPr id="6146" name="Picture 2">
            <a:extLst>
              <a:ext uri="{FF2B5EF4-FFF2-40B4-BE49-F238E27FC236}">
                <a16:creationId xmlns:a16="http://schemas.microsoft.com/office/drawing/2014/main" id="{A0D0AD09-C259-6DB0-2CFE-AB82638B5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808" y="49826"/>
            <a:ext cx="4168069" cy="234453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657D00B-1712-F2F8-ACBA-44DF432788B3}"/>
              </a:ext>
            </a:extLst>
          </p:cNvPr>
          <p:cNvSpPr txBox="1"/>
          <p:nvPr/>
        </p:nvSpPr>
        <p:spPr>
          <a:xfrm>
            <a:off x="61123" y="1796301"/>
            <a:ext cx="3751118" cy="300082"/>
          </a:xfrm>
          <a:prstGeom prst="rect">
            <a:avLst/>
          </a:prstGeom>
          <a:noFill/>
        </p:spPr>
        <p:txBody>
          <a:bodyPr wrap="square">
            <a:spAutoFit/>
          </a:bodyPr>
          <a:lstStyle/>
          <a:p>
            <a:r>
              <a:rPr lang="en-US" sz="1350" b="1" dirty="0"/>
              <a:t>Optimal control problem formulation:</a:t>
            </a:r>
          </a:p>
        </p:txBody>
      </p:sp>
      <p:sp>
        <p:nvSpPr>
          <p:cNvPr id="27" name="Title 2">
            <a:extLst>
              <a:ext uri="{FF2B5EF4-FFF2-40B4-BE49-F238E27FC236}">
                <a16:creationId xmlns:a16="http://schemas.microsoft.com/office/drawing/2014/main" id="{0C49C913-6177-E350-EA2D-38A421B4678D}"/>
              </a:ext>
            </a:extLst>
          </p:cNvPr>
          <p:cNvSpPr txBox="1">
            <a:spLocks/>
          </p:cNvSpPr>
          <p:nvPr/>
        </p:nvSpPr>
        <p:spPr>
          <a:xfrm>
            <a:off x="757925" y="126600"/>
            <a:ext cx="4757813" cy="518747"/>
          </a:xfrm>
          <a:prstGeom prst="rect">
            <a:avLst/>
          </a:prstGeom>
        </p:spPr>
        <p:txBody>
          <a:bodyPr lIns="0" anchor="b"/>
          <a:lstStyle>
            <a:lvl1pPr algn="l" defTabSz="685800" rtl="0" eaLnBrk="1" latinLnBrk="0" hangingPunct="1">
              <a:lnSpc>
                <a:spcPct val="90000"/>
              </a:lnSpc>
              <a:spcBef>
                <a:spcPct val="0"/>
              </a:spcBef>
              <a:buNone/>
              <a:defRPr lang="en-US" sz="2000" b="1" kern="1200" dirty="0">
                <a:solidFill>
                  <a:srgbClr val="249EBB"/>
                </a:solidFill>
                <a:latin typeface="Arial" panose="020B0604020202020204" pitchFamily="34" charset="0"/>
                <a:ea typeface="+mn-ea"/>
                <a:cs typeface="Arial" panose="020B0604020202020204" pitchFamily="34" charset="0"/>
              </a:defRPr>
            </a:lvl1pPr>
          </a:lstStyle>
          <a:p>
            <a:r>
              <a:rPr lang="en-US" sz="1875" dirty="0">
                <a:solidFill>
                  <a:schemeClr val="tx2"/>
                </a:solidFill>
              </a:rPr>
              <a:t>Week 8: Optimal Control Fundamentals</a:t>
            </a:r>
          </a:p>
        </p:txBody>
      </p:sp>
      <p:sp>
        <p:nvSpPr>
          <p:cNvPr id="29" name="TextBox 28">
            <a:extLst>
              <a:ext uri="{FF2B5EF4-FFF2-40B4-BE49-F238E27FC236}">
                <a16:creationId xmlns:a16="http://schemas.microsoft.com/office/drawing/2014/main" id="{F7EC59E2-C044-C40F-680E-88848160FD2C}"/>
              </a:ext>
            </a:extLst>
          </p:cNvPr>
          <p:cNvSpPr txBox="1"/>
          <p:nvPr/>
        </p:nvSpPr>
        <p:spPr>
          <a:xfrm>
            <a:off x="134471" y="712992"/>
            <a:ext cx="4572000" cy="1015663"/>
          </a:xfrm>
          <a:prstGeom prst="rect">
            <a:avLst/>
          </a:prstGeom>
          <a:noFill/>
        </p:spPr>
        <p:txBody>
          <a:bodyPr wrap="square">
            <a:spAutoFit/>
          </a:bodyPr>
          <a:lstStyle/>
          <a:p>
            <a:pPr algn="just"/>
            <a:r>
              <a:rPr lang="en-US" sz="1200" dirty="0"/>
              <a:t>Optimal control is a branch of control theory concerned with finding control inputs that optimize a performance criterion while satisfying system dynamics and constraints. It plays a crucial role in applications like robotics, aerospace, economics, and energy systems.</a:t>
            </a:r>
          </a:p>
        </p:txBody>
      </p:sp>
    </p:spTree>
    <p:extLst>
      <p:ext uri="{BB962C8B-B14F-4D97-AF65-F5344CB8AC3E}">
        <p14:creationId xmlns:p14="http://schemas.microsoft.com/office/powerpoint/2010/main" val="2031094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BCDDC-C9D0-78D3-C367-8DBB1D012CB0}"/>
              </a:ext>
            </a:extLst>
          </p:cNvPr>
          <p:cNvSpPr>
            <a:spLocks noGrp="1"/>
          </p:cNvSpPr>
          <p:nvPr>
            <p:ph type="sldNum" sz="quarter" idx="12"/>
          </p:nvPr>
        </p:nvSpPr>
        <p:spPr/>
        <p:txBody>
          <a:bodyPr/>
          <a:lstStyle/>
          <a:p>
            <a:pPr defTabSz="685772"/>
            <a:fld id="{FE7A4BB3-E848-5A44-82DF-322201952CD8}" type="slidenum">
              <a:rPr lang="en-US" smtClean="0"/>
              <a:pPr defTabSz="685772"/>
              <a:t>14</a:t>
            </a:fld>
            <a:endParaRPr lang="en-US" dirty="0"/>
          </a:p>
        </p:txBody>
      </p:sp>
      <p:pic>
        <p:nvPicPr>
          <p:cNvPr id="8" name="Picture 7">
            <a:extLst>
              <a:ext uri="{FF2B5EF4-FFF2-40B4-BE49-F238E27FC236}">
                <a16:creationId xmlns:a16="http://schemas.microsoft.com/office/drawing/2014/main" id="{29E623BE-AC93-4C4E-DE9E-C4FA443D5731}"/>
              </a:ext>
            </a:extLst>
          </p:cNvPr>
          <p:cNvPicPr>
            <a:picLocks noChangeAspect="1"/>
          </p:cNvPicPr>
          <p:nvPr/>
        </p:nvPicPr>
        <p:blipFill>
          <a:blip r:embed="rId3"/>
          <a:stretch>
            <a:fillRect/>
          </a:stretch>
        </p:blipFill>
        <p:spPr>
          <a:xfrm>
            <a:off x="1" y="1218360"/>
            <a:ext cx="4875170" cy="2582625"/>
          </a:xfrm>
          <a:prstGeom prst="rect">
            <a:avLst/>
          </a:prstGeom>
        </p:spPr>
      </p:pic>
      <p:sp>
        <p:nvSpPr>
          <p:cNvPr id="7" name="Title 2">
            <a:extLst>
              <a:ext uri="{FF2B5EF4-FFF2-40B4-BE49-F238E27FC236}">
                <a16:creationId xmlns:a16="http://schemas.microsoft.com/office/drawing/2014/main" id="{B08DF68B-2059-7064-789B-B081D8C5C1EF}"/>
              </a:ext>
            </a:extLst>
          </p:cNvPr>
          <p:cNvSpPr>
            <a:spLocks noGrp="1"/>
          </p:cNvSpPr>
          <p:nvPr>
            <p:ph type="title"/>
          </p:nvPr>
        </p:nvSpPr>
        <p:spPr>
          <a:xfrm>
            <a:off x="1085544" y="169334"/>
            <a:ext cx="7280972" cy="507831"/>
          </a:xfrm>
        </p:spPr>
        <p:txBody>
          <a:bodyPr/>
          <a:lstStyle/>
          <a:p>
            <a:r>
              <a:rPr lang="en-US" sz="1875" dirty="0">
                <a:solidFill>
                  <a:schemeClr val="tx2"/>
                </a:solidFill>
              </a:rPr>
              <a:t>Week 9: Model Predictive Control of Building Energy Systems</a:t>
            </a:r>
          </a:p>
        </p:txBody>
      </p:sp>
      <p:sp>
        <p:nvSpPr>
          <p:cNvPr id="9" name="TextBox 8">
            <a:extLst>
              <a:ext uri="{FF2B5EF4-FFF2-40B4-BE49-F238E27FC236}">
                <a16:creationId xmlns:a16="http://schemas.microsoft.com/office/drawing/2014/main" id="{ABC49C67-2ED1-D303-48A0-0FD2ED7311FC}"/>
              </a:ext>
            </a:extLst>
          </p:cNvPr>
          <p:cNvSpPr txBox="1"/>
          <p:nvPr/>
        </p:nvSpPr>
        <p:spPr>
          <a:xfrm>
            <a:off x="860023" y="4855834"/>
            <a:ext cx="6995107" cy="253916"/>
          </a:xfrm>
          <a:prstGeom prst="rect">
            <a:avLst/>
          </a:prstGeom>
          <a:noFill/>
        </p:spPr>
        <p:txBody>
          <a:bodyPr wrap="square">
            <a:spAutoFit/>
          </a:bodyPr>
          <a:lstStyle/>
          <a:p>
            <a:r>
              <a:rPr lang="en-US" sz="1050" dirty="0">
                <a:latin typeface="Calibri (Body)"/>
              </a:rPr>
              <a:t>Ján </a:t>
            </a:r>
            <a:r>
              <a:rPr lang="en-US" sz="1050" dirty="0" err="1">
                <a:latin typeface="Calibri (Body)"/>
              </a:rPr>
              <a:t>Drgoňa</a:t>
            </a:r>
            <a:r>
              <a:rPr lang="en-US" sz="1050" dirty="0">
                <a:latin typeface="Calibri (Body)"/>
              </a:rPr>
              <a:t>, et al., All you need to know about model predictive control for buildings, Annual Reviews in Control, 2020</a:t>
            </a:r>
          </a:p>
        </p:txBody>
      </p:sp>
      <p:sp>
        <p:nvSpPr>
          <p:cNvPr id="11" name="TextBox 10">
            <a:extLst>
              <a:ext uri="{FF2B5EF4-FFF2-40B4-BE49-F238E27FC236}">
                <a16:creationId xmlns:a16="http://schemas.microsoft.com/office/drawing/2014/main" id="{E716855F-02EF-C2B7-8B49-E97C0B71B6EF}"/>
              </a:ext>
            </a:extLst>
          </p:cNvPr>
          <p:cNvSpPr txBox="1"/>
          <p:nvPr/>
        </p:nvSpPr>
        <p:spPr>
          <a:xfrm>
            <a:off x="258550" y="918278"/>
            <a:ext cx="3751118" cy="300082"/>
          </a:xfrm>
          <a:prstGeom prst="rect">
            <a:avLst/>
          </a:prstGeom>
          <a:noFill/>
        </p:spPr>
        <p:txBody>
          <a:bodyPr wrap="square">
            <a:spAutoFit/>
          </a:bodyPr>
          <a:lstStyle/>
          <a:p>
            <a:r>
              <a:rPr lang="en-US" sz="1350" dirty="0"/>
              <a:t>Model Predictive Control (MPC) diagram:</a:t>
            </a:r>
          </a:p>
        </p:txBody>
      </p:sp>
      <p:sp>
        <p:nvSpPr>
          <p:cNvPr id="15" name="TextBox 14">
            <a:extLst>
              <a:ext uri="{FF2B5EF4-FFF2-40B4-BE49-F238E27FC236}">
                <a16:creationId xmlns:a16="http://schemas.microsoft.com/office/drawing/2014/main" id="{F05AAFD6-7BEC-5168-B395-CE7395E00F55}"/>
              </a:ext>
            </a:extLst>
          </p:cNvPr>
          <p:cNvSpPr txBox="1"/>
          <p:nvPr/>
        </p:nvSpPr>
        <p:spPr>
          <a:xfrm>
            <a:off x="391187" y="4070094"/>
            <a:ext cx="8421770" cy="646331"/>
          </a:xfrm>
          <a:prstGeom prst="rect">
            <a:avLst/>
          </a:prstGeom>
          <a:noFill/>
        </p:spPr>
        <p:txBody>
          <a:bodyPr wrap="square">
            <a:spAutoFit/>
          </a:bodyPr>
          <a:lstStyle/>
          <a:p>
            <a:pPr algn="just"/>
            <a:r>
              <a:rPr lang="en-US" sz="1200" dirty="0"/>
              <a:t>Model Predictive Control (MPC) is an advanced control strategy that uses a model of the system to predict future behavior and optimize control inputs by using constrained optimization algorithms. MPC has become popular in industrial control applications due to its ability to handle multivariable systems with constraints on both inputs and outputs.</a:t>
            </a:r>
          </a:p>
        </p:txBody>
      </p:sp>
      <p:pic>
        <p:nvPicPr>
          <p:cNvPr id="5122" name="Picture 2">
            <a:extLst>
              <a:ext uri="{FF2B5EF4-FFF2-40B4-BE49-F238E27FC236}">
                <a16:creationId xmlns:a16="http://schemas.microsoft.com/office/drawing/2014/main" id="{229F6197-2501-3B96-1185-D4A5C50AB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482" y="1503318"/>
            <a:ext cx="4070218" cy="2136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69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EDF324-DA9E-6A7F-E27A-9778780E47AE}"/>
              </a:ext>
            </a:extLst>
          </p:cNvPr>
          <p:cNvSpPr>
            <a:spLocks noGrp="1"/>
          </p:cNvSpPr>
          <p:nvPr>
            <p:ph type="sldNum" sz="quarter" idx="12"/>
          </p:nvPr>
        </p:nvSpPr>
        <p:spPr/>
        <p:txBody>
          <a:bodyPr/>
          <a:lstStyle/>
          <a:p>
            <a:pPr defTabSz="685772"/>
            <a:fld id="{FE7A4BB3-E848-5A44-82DF-322201952CD8}" type="slidenum">
              <a:rPr lang="en-US" smtClean="0"/>
              <a:pPr defTabSz="685772"/>
              <a:t>15</a:t>
            </a:fld>
            <a:endParaRPr lang="en-US" dirty="0"/>
          </a:p>
        </p:txBody>
      </p:sp>
      <p:sp>
        <p:nvSpPr>
          <p:cNvPr id="8" name="TextBox 7">
            <a:extLst>
              <a:ext uri="{FF2B5EF4-FFF2-40B4-BE49-F238E27FC236}">
                <a16:creationId xmlns:a16="http://schemas.microsoft.com/office/drawing/2014/main" id="{6C0BAA53-E50F-11D7-8FC2-070D26E105A7}"/>
              </a:ext>
            </a:extLst>
          </p:cNvPr>
          <p:cNvSpPr txBox="1"/>
          <p:nvPr/>
        </p:nvSpPr>
        <p:spPr>
          <a:xfrm>
            <a:off x="514454" y="1192099"/>
            <a:ext cx="2610225" cy="300082"/>
          </a:xfrm>
          <a:prstGeom prst="rect">
            <a:avLst/>
          </a:prstGeom>
          <a:noFill/>
        </p:spPr>
        <p:txBody>
          <a:bodyPr wrap="square">
            <a:spAutoFit/>
          </a:bodyPr>
          <a:lstStyle/>
          <a:p>
            <a:r>
              <a:rPr lang="en-US" sz="1350" b="1" dirty="0"/>
              <a:t>Overview of Software tools</a:t>
            </a:r>
          </a:p>
        </p:txBody>
      </p:sp>
      <p:sp>
        <p:nvSpPr>
          <p:cNvPr id="9" name="TextBox 8">
            <a:extLst>
              <a:ext uri="{FF2B5EF4-FFF2-40B4-BE49-F238E27FC236}">
                <a16:creationId xmlns:a16="http://schemas.microsoft.com/office/drawing/2014/main" id="{D3BAA2A1-9E93-A77C-35F4-EF1E47EE0286}"/>
              </a:ext>
            </a:extLst>
          </p:cNvPr>
          <p:cNvSpPr txBox="1"/>
          <p:nvPr/>
        </p:nvSpPr>
        <p:spPr>
          <a:xfrm>
            <a:off x="3316163" y="1197123"/>
            <a:ext cx="2421731" cy="300082"/>
          </a:xfrm>
          <a:prstGeom prst="rect">
            <a:avLst/>
          </a:prstGeom>
          <a:noFill/>
        </p:spPr>
        <p:txBody>
          <a:bodyPr wrap="square">
            <a:spAutoFit/>
          </a:bodyPr>
          <a:lstStyle/>
          <a:p>
            <a:r>
              <a:rPr lang="en-US" sz="1350" b="1" dirty="0"/>
              <a:t>Control Configurations</a:t>
            </a:r>
          </a:p>
        </p:txBody>
      </p:sp>
      <p:pic>
        <p:nvPicPr>
          <p:cNvPr id="10" name="Picture 9" descr="Diagram&#10;&#10;Description automatically generated">
            <a:extLst>
              <a:ext uri="{FF2B5EF4-FFF2-40B4-BE49-F238E27FC236}">
                <a16:creationId xmlns:a16="http://schemas.microsoft.com/office/drawing/2014/main" id="{E50508AB-FFB4-90DA-B96C-10AF43BB1311}"/>
              </a:ext>
            </a:extLst>
          </p:cNvPr>
          <p:cNvPicPr>
            <a:picLocks noChangeAspect="1"/>
          </p:cNvPicPr>
          <p:nvPr/>
        </p:nvPicPr>
        <p:blipFill>
          <a:blip r:embed="rId3"/>
          <a:stretch>
            <a:fillRect/>
          </a:stretch>
        </p:blipFill>
        <p:spPr>
          <a:xfrm>
            <a:off x="5738276" y="1492758"/>
            <a:ext cx="3264624" cy="3459044"/>
          </a:xfrm>
          <a:prstGeom prst="rect">
            <a:avLst/>
          </a:prstGeom>
        </p:spPr>
      </p:pic>
      <p:sp>
        <p:nvSpPr>
          <p:cNvPr id="13" name="TextBox 12">
            <a:extLst>
              <a:ext uri="{FF2B5EF4-FFF2-40B4-BE49-F238E27FC236}">
                <a16:creationId xmlns:a16="http://schemas.microsoft.com/office/drawing/2014/main" id="{2EB083FE-22A9-4B19-7187-22EEBEA76275}"/>
              </a:ext>
            </a:extLst>
          </p:cNvPr>
          <p:cNvSpPr txBox="1"/>
          <p:nvPr/>
        </p:nvSpPr>
        <p:spPr>
          <a:xfrm>
            <a:off x="5977720" y="1192099"/>
            <a:ext cx="2857458" cy="300082"/>
          </a:xfrm>
          <a:prstGeom prst="rect">
            <a:avLst/>
          </a:prstGeom>
          <a:noFill/>
        </p:spPr>
        <p:txBody>
          <a:bodyPr wrap="square">
            <a:spAutoFit/>
          </a:bodyPr>
          <a:lstStyle/>
          <a:p>
            <a:r>
              <a:rPr lang="en-US" sz="1350" b="1" dirty="0"/>
              <a:t>Communication Architecture</a:t>
            </a:r>
          </a:p>
        </p:txBody>
      </p:sp>
      <p:pic>
        <p:nvPicPr>
          <p:cNvPr id="15" name="Picture 14">
            <a:extLst>
              <a:ext uri="{FF2B5EF4-FFF2-40B4-BE49-F238E27FC236}">
                <a16:creationId xmlns:a16="http://schemas.microsoft.com/office/drawing/2014/main" id="{42734D39-9590-95C5-3A44-DE2FE9351902}"/>
              </a:ext>
            </a:extLst>
          </p:cNvPr>
          <p:cNvPicPr>
            <a:picLocks noChangeAspect="1"/>
          </p:cNvPicPr>
          <p:nvPr/>
        </p:nvPicPr>
        <p:blipFill>
          <a:blip r:embed="rId4"/>
          <a:stretch>
            <a:fillRect/>
          </a:stretch>
        </p:blipFill>
        <p:spPr>
          <a:xfrm>
            <a:off x="3166765" y="1474122"/>
            <a:ext cx="2421731" cy="1880469"/>
          </a:xfrm>
          <a:prstGeom prst="rect">
            <a:avLst/>
          </a:prstGeom>
        </p:spPr>
      </p:pic>
      <p:pic>
        <p:nvPicPr>
          <p:cNvPr id="17" name="Picture 16">
            <a:extLst>
              <a:ext uri="{FF2B5EF4-FFF2-40B4-BE49-F238E27FC236}">
                <a16:creationId xmlns:a16="http://schemas.microsoft.com/office/drawing/2014/main" id="{4E0F585B-5BA7-8FC9-8A85-99C702A985C0}"/>
              </a:ext>
            </a:extLst>
          </p:cNvPr>
          <p:cNvPicPr>
            <a:picLocks noChangeAspect="1"/>
          </p:cNvPicPr>
          <p:nvPr/>
        </p:nvPicPr>
        <p:blipFill rotWithShape="1">
          <a:blip r:embed="rId5"/>
          <a:srcRect b="39216"/>
          <a:stretch/>
        </p:blipFill>
        <p:spPr>
          <a:xfrm>
            <a:off x="3124678" y="3463939"/>
            <a:ext cx="2519190" cy="1536686"/>
          </a:xfrm>
          <a:prstGeom prst="rect">
            <a:avLst/>
          </a:prstGeom>
        </p:spPr>
      </p:pic>
      <p:pic>
        <p:nvPicPr>
          <p:cNvPr id="18" name="Picture 4" descr="CasADi">
            <a:extLst>
              <a:ext uri="{FF2B5EF4-FFF2-40B4-BE49-F238E27FC236}">
                <a16:creationId xmlns:a16="http://schemas.microsoft.com/office/drawing/2014/main" id="{566ED396-2A6C-599E-642B-8861FDB4AC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364" y="2357972"/>
            <a:ext cx="1469364" cy="3345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JuMP | JuMP is a modeling language and supporting packages for mathematical  optimization in Julia.">
            <a:extLst>
              <a:ext uri="{FF2B5EF4-FFF2-40B4-BE49-F238E27FC236}">
                <a16:creationId xmlns:a16="http://schemas.microsoft.com/office/drawing/2014/main" id="{53620E1D-BE3E-E16A-1D6C-7D2E8FE979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043"/>
          <a:stretch/>
        </p:blipFill>
        <p:spPr bwMode="auto">
          <a:xfrm>
            <a:off x="871192" y="1871037"/>
            <a:ext cx="1349926" cy="4375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Pyomo">
            <a:extLst>
              <a:ext uri="{FF2B5EF4-FFF2-40B4-BE49-F238E27FC236}">
                <a16:creationId xmlns:a16="http://schemas.microsoft.com/office/drawing/2014/main" id="{6D3A5809-45F5-F280-DEF1-584DCB1A58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327" y="3086708"/>
            <a:ext cx="1425178" cy="4500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Gurobi Cloud - Gurobi Optimization">
            <a:extLst>
              <a:ext uri="{FF2B5EF4-FFF2-40B4-BE49-F238E27FC236}">
                <a16:creationId xmlns:a16="http://schemas.microsoft.com/office/drawing/2014/main" id="{861EFED0-E111-8ADA-F7C8-F067141365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17" t="12950" b="22950"/>
          <a:stretch/>
        </p:blipFill>
        <p:spPr bwMode="auto">
          <a:xfrm>
            <a:off x="1009780" y="2720135"/>
            <a:ext cx="1425178" cy="4219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E Releases EnergyPlus, Successor to DOE-2 | BuildingGreen">
            <a:extLst>
              <a:ext uri="{FF2B5EF4-FFF2-40B4-BE49-F238E27FC236}">
                <a16:creationId xmlns:a16="http://schemas.microsoft.com/office/drawing/2014/main" id="{C0F48562-E4DE-C980-BF89-F6BB808924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019" y="4394611"/>
            <a:ext cx="974130" cy="65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ica - Wikipedia">
            <a:extLst>
              <a:ext uri="{FF2B5EF4-FFF2-40B4-BE49-F238E27FC236}">
                <a16:creationId xmlns:a16="http://schemas.microsoft.com/office/drawing/2014/main" id="{14FF68FD-9DCD-047C-670D-AA65C38045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0043" y="3630013"/>
            <a:ext cx="1300751" cy="650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unctional Mock-up Interface - SCIL">
            <a:extLst>
              <a:ext uri="{FF2B5EF4-FFF2-40B4-BE49-F238E27FC236}">
                <a16:creationId xmlns:a16="http://schemas.microsoft.com/office/drawing/2014/main" id="{B5348599-CBEF-BC0B-36B6-C69A0808CB6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280" y="4351103"/>
            <a:ext cx="944094" cy="6503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NSYS - Official Website">
            <a:extLst>
              <a:ext uri="{FF2B5EF4-FFF2-40B4-BE49-F238E27FC236}">
                <a16:creationId xmlns:a16="http://schemas.microsoft.com/office/drawing/2014/main" id="{22823EBA-1C26-0E19-3CD4-585D4ABE5C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634" y="3540944"/>
            <a:ext cx="720857" cy="73602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C535D4EE-95DA-DAA3-5D1E-0FEA9B773C23}"/>
              </a:ext>
            </a:extLst>
          </p:cNvPr>
          <p:cNvSpPr>
            <a:spLocks noGrp="1"/>
          </p:cNvSpPr>
          <p:nvPr>
            <p:ph type="title"/>
          </p:nvPr>
        </p:nvSpPr>
        <p:spPr>
          <a:xfrm>
            <a:off x="1703051" y="217959"/>
            <a:ext cx="5725360" cy="639128"/>
          </a:xfrm>
        </p:spPr>
        <p:txBody>
          <a:bodyPr/>
          <a:lstStyle/>
          <a:p>
            <a:r>
              <a:rPr lang="en-US" sz="1875" dirty="0">
                <a:solidFill>
                  <a:schemeClr val="tx2"/>
                </a:solidFill>
              </a:rPr>
              <a:t>Week 10: Practical Implementation Aspects and High-fidelity Building Emulators</a:t>
            </a:r>
          </a:p>
        </p:txBody>
      </p:sp>
      <p:pic>
        <p:nvPicPr>
          <p:cNvPr id="7" name="Picture 2" descr="GitHub - bharathgs/Awesome-pytorch-list: A comprehensive list of ...">
            <a:extLst>
              <a:ext uri="{FF2B5EF4-FFF2-40B4-BE49-F238E27FC236}">
                <a16:creationId xmlns:a16="http://schemas.microsoft.com/office/drawing/2014/main" id="{FA5C176A-E1DB-92C0-A124-293D598336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353" y="1543940"/>
            <a:ext cx="1507853" cy="29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1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1685D-E4D1-39DB-525D-05EF1DA5096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0B878B8-5912-B911-46B0-FC549A09D82E}"/>
              </a:ext>
            </a:extLst>
          </p:cNvPr>
          <p:cNvSpPr>
            <a:spLocks noGrp="1"/>
          </p:cNvSpPr>
          <p:nvPr>
            <p:ph type="title"/>
          </p:nvPr>
        </p:nvSpPr>
        <p:spPr>
          <a:xfrm>
            <a:off x="1571896" y="169334"/>
            <a:ext cx="6378983" cy="507831"/>
          </a:xfrm>
        </p:spPr>
        <p:txBody>
          <a:bodyPr/>
          <a:lstStyle/>
          <a:p>
            <a:r>
              <a:rPr lang="en-US" sz="1875" dirty="0">
                <a:solidFill>
                  <a:schemeClr val="tx2"/>
                </a:solidFill>
              </a:rPr>
              <a:t>Week 11: Project Presentations and Evaluation</a:t>
            </a:r>
          </a:p>
        </p:txBody>
      </p:sp>
      <p:sp>
        <p:nvSpPr>
          <p:cNvPr id="2" name="Content Placeholder 2">
            <a:extLst>
              <a:ext uri="{FF2B5EF4-FFF2-40B4-BE49-F238E27FC236}">
                <a16:creationId xmlns:a16="http://schemas.microsoft.com/office/drawing/2014/main" id="{C5886127-30FF-3C0F-0F94-59802AD2DDC9}"/>
              </a:ext>
            </a:extLst>
          </p:cNvPr>
          <p:cNvSpPr>
            <a:spLocks noGrp="1"/>
          </p:cNvSpPr>
          <p:nvPr>
            <p:ph sz="quarter" idx="20"/>
          </p:nvPr>
        </p:nvSpPr>
        <p:spPr>
          <a:xfrm>
            <a:off x="400594" y="1045029"/>
            <a:ext cx="8457656" cy="3669847"/>
          </a:xfrm>
        </p:spPr>
        <p:txBody>
          <a:bodyPr/>
          <a:lstStyle/>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Projects cover 50% of the course grade!</a:t>
            </a:r>
          </a:p>
          <a:p>
            <a:pPr marL="685780" lvl="1" indent="-342900">
              <a:lnSpc>
                <a:spcPct val="107000"/>
              </a:lnSpc>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Project progress report 10% - week 8</a:t>
            </a:r>
          </a:p>
          <a:p>
            <a:pPr marL="685780" lvl="1" indent="-342900">
              <a:lnSpc>
                <a:spcPct val="107000"/>
              </a:lnSpc>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Project final report 20% - week 10 </a:t>
            </a:r>
          </a:p>
          <a:p>
            <a:pPr marL="685780" lvl="1" indent="-342900">
              <a:lnSpc>
                <a:spcPct val="107000"/>
              </a:lnSpc>
              <a:spcAft>
                <a:spcPts val="800"/>
              </a:spcAft>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Project presentation 20% - week 11</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format.</a:t>
            </a:r>
          </a:p>
          <a:p>
            <a:pPr marL="685820" lvl="3" indent="-342900">
              <a:lnSpc>
                <a:spcPct val="107000"/>
              </a:lnSpc>
              <a:spcBef>
                <a:spcPts val="0"/>
              </a:spcBef>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Project technical report: 3-4 page pdf document including references and figures.</a:t>
            </a:r>
          </a:p>
          <a:p>
            <a:pPr marL="685780" lvl="1" indent="-342900">
              <a:lnSpc>
                <a:spcPct val="107000"/>
              </a:lnSpc>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Project presentation: ppt or pdf slides, 15 min time slot per student in week 11.</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Admissible topics.</a:t>
            </a:r>
          </a:p>
          <a:p>
            <a:pPr marL="685820" lvl="3" indent="-342900">
              <a:lnSpc>
                <a:spcPct val="107000"/>
              </a:lnSpc>
              <a:spcBef>
                <a:spcPts val="0"/>
              </a:spcBef>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Application of any method (modeling, control, ML) presented in this course on building energy related problems.</a:t>
            </a:r>
          </a:p>
          <a:p>
            <a:pPr marL="685820" lvl="3" indent="-342900">
              <a:lnSpc>
                <a:spcPct val="107000"/>
              </a:lnSpc>
              <a:spcBef>
                <a:spcPts val="0"/>
              </a:spcBef>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Application of AI tools outside of the scope of this course to address modeling, control, and forecasting problems in building energy.</a:t>
            </a:r>
            <a:endParaRPr lang="en-US" sz="1550" kern="100" dirty="0">
              <a:effectLst/>
              <a:latin typeface="Calibri" panose="020F0502020204030204" pitchFamily="34" charset="0"/>
              <a:ea typeface="Calibri" panose="020F0502020204030204" pitchFamily="34" charset="0"/>
              <a:cs typeface="Times New Roman" panose="02020603050405020304" pitchFamily="18" charset="0"/>
            </a:endParaRPr>
          </a:p>
          <a:p>
            <a:pPr marL="685780" lvl="1" indent="-342900">
              <a:lnSpc>
                <a:spcPct val="107000"/>
              </a:lnSpc>
              <a:buFont typeface="Symbol" panose="05050102010706020507" pitchFamily="18" charset="2"/>
              <a:buChar char=""/>
            </a:pPr>
            <a:endParaRPr lang="en-US" sz="1550" kern="100" dirty="0">
              <a:effectLst/>
              <a:latin typeface="Calibri" panose="020F0502020204030204" pitchFamily="34" charset="0"/>
              <a:ea typeface="Calibri" panose="020F0502020204030204" pitchFamily="34" charset="0"/>
              <a:cs typeface="Times New Roman" panose="02020603050405020304" pitchFamily="18" charset="0"/>
            </a:endParaRPr>
          </a:p>
          <a:p>
            <a:pPr marL="685780" lvl="1" indent="-342900">
              <a:lnSpc>
                <a:spcPct val="107000"/>
              </a:lnSpc>
              <a:spcAft>
                <a:spcPts val="800"/>
              </a:spcAft>
              <a:buFont typeface="Symbol" panose="05050102010706020507" pitchFamily="18" charset="2"/>
              <a:buChar char=""/>
            </a:pPr>
            <a:endParaRPr lang="en-US" sz="15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3858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F4930-E18A-99CB-4016-9F85D1B51F6C}"/>
              </a:ext>
            </a:extLst>
          </p:cNvPr>
          <p:cNvSpPr>
            <a:spLocks noGrp="1"/>
          </p:cNvSpPr>
          <p:nvPr>
            <p:ph sz="quarter" idx="20"/>
          </p:nvPr>
        </p:nvSpPr>
        <p:spPr>
          <a:xfrm>
            <a:off x="400594" y="1045029"/>
            <a:ext cx="8457656" cy="3669847"/>
          </a:xfrm>
        </p:spPr>
        <p:txBody>
          <a:bodyPr/>
          <a:lstStyle/>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 Introduction to Building Energy Systems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2: HVAC systems and heat transfer modeling</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3: Control systems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4: Dynamical systems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5: Machine learning fundamentals - with HVAC load forecasting example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6: System identification - with thermal dynamics modeling example</a:t>
            </a: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7: Constrained optimization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8: Optimal control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9: Model predictive control of building energy systems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10: Practical implementation aspects and high-fidelity building emulators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11: Project evaluation with presentations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US" sz="1600" dirty="0"/>
          </a:p>
        </p:txBody>
      </p:sp>
      <p:sp>
        <p:nvSpPr>
          <p:cNvPr id="4" name="Title 2">
            <a:extLst>
              <a:ext uri="{FF2B5EF4-FFF2-40B4-BE49-F238E27FC236}">
                <a16:creationId xmlns:a16="http://schemas.microsoft.com/office/drawing/2014/main" id="{EFF5F8EB-F0F9-4704-65BC-A130FE9D9F1D}"/>
              </a:ext>
            </a:extLst>
          </p:cNvPr>
          <p:cNvSpPr>
            <a:spLocks noGrp="1"/>
          </p:cNvSpPr>
          <p:nvPr>
            <p:ph type="title"/>
          </p:nvPr>
        </p:nvSpPr>
        <p:spPr>
          <a:xfrm>
            <a:off x="1571896" y="169334"/>
            <a:ext cx="5607573" cy="507831"/>
          </a:xfrm>
        </p:spPr>
        <p:txBody>
          <a:bodyPr/>
          <a:lstStyle/>
          <a:p>
            <a:r>
              <a:rPr lang="en-US" sz="1875" dirty="0">
                <a:solidFill>
                  <a:schemeClr val="tx2"/>
                </a:solidFill>
              </a:rPr>
              <a:t>Course Syllabus</a:t>
            </a:r>
          </a:p>
        </p:txBody>
      </p:sp>
    </p:spTree>
    <p:extLst>
      <p:ext uri="{BB962C8B-B14F-4D97-AF65-F5344CB8AC3E}">
        <p14:creationId xmlns:p14="http://schemas.microsoft.com/office/powerpoint/2010/main" val="26489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EADD6-2C71-A442-9BBF-700FFF1CCC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19D68-FAA0-9434-60C7-7EF005CB15A4}"/>
              </a:ext>
            </a:extLst>
          </p:cNvPr>
          <p:cNvSpPr>
            <a:spLocks noGrp="1"/>
          </p:cNvSpPr>
          <p:nvPr>
            <p:ph sz="quarter" idx="20"/>
          </p:nvPr>
        </p:nvSpPr>
        <p:spPr>
          <a:xfrm>
            <a:off x="400594" y="1045029"/>
            <a:ext cx="8457656" cy="3669847"/>
          </a:xfrm>
        </p:spPr>
        <p:txBody>
          <a:bodyPr/>
          <a:lstStyle/>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Participation 10% </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Homework 30% - week 3-5</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proposal 10% - week 6</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progress report 10% - week 8</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final report 20% - week 10 </a:t>
            </a:r>
          </a:p>
          <a:p>
            <a:pPr marL="342900" marR="0" lvl="0" indent="-342900">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presentation 20% - week 11</a:t>
            </a:r>
          </a:p>
        </p:txBody>
      </p:sp>
      <p:sp>
        <p:nvSpPr>
          <p:cNvPr id="4" name="Title 2">
            <a:extLst>
              <a:ext uri="{FF2B5EF4-FFF2-40B4-BE49-F238E27FC236}">
                <a16:creationId xmlns:a16="http://schemas.microsoft.com/office/drawing/2014/main" id="{46E62E88-C275-A8BA-1A6F-0196B78801BB}"/>
              </a:ext>
            </a:extLst>
          </p:cNvPr>
          <p:cNvSpPr>
            <a:spLocks noGrp="1"/>
          </p:cNvSpPr>
          <p:nvPr>
            <p:ph type="title"/>
          </p:nvPr>
        </p:nvSpPr>
        <p:spPr>
          <a:xfrm>
            <a:off x="1571896" y="169334"/>
            <a:ext cx="5607573" cy="507831"/>
          </a:xfrm>
        </p:spPr>
        <p:txBody>
          <a:bodyPr/>
          <a:lstStyle/>
          <a:p>
            <a:r>
              <a:rPr lang="en-US" sz="1875" dirty="0">
                <a:solidFill>
                  <a:schemeClr val="tx2"/>
                </a:solidFill>
              </a:rPr>
              <a:t>Grading and Course Expectations</a:t>
            </a:r>
          </a:p>
        </p:txBody>
      </p:sp>
    </p:spTree>
    <p:extLst>
      <p:ext uri="{BB962C8B-B14F-4D97-AF65-F5344CB8AC3E}">
        <p14:creationId xmlns:p14="http://schemas.microsoft.com/office/powerpoint/2010/main" val="1860462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3AE122-1D5D-0AD3-8EAB-1C37B3B34837}"/>
              </a:ext>
            </a:extLst>
          </p:cNvPr>
          <p:cNvSpPr>
            <a:spLocks noGrp="1"/>
          </p:cNvSpPr>
          <p:nvPr>
            <p:ph type="sldNum" sz="quarter" idx="12"/>
          </p:nvPr>
        </p:nvSpPr>
        <p:spPr/>
        <p:txBody>
          <a:bodyPr/>
          <a:lstStyle/>
          <a:p>
            <a:pPr defTabSz="685772"/>
            <a:fld id="{FE7A4BB3-E848-5A44-82DF-322201952CD8}" type="slidenum">
              <a:rPr lang="en-US" smtClean="0"/>
              <a:pPr defTabSz="685772"/>
              <a:t>4</a:t>
            </a:fld>
            <a:endParaRPr lang="en-US" dirty="0"/>
          </a:p>
        </p:txBody>
      </p:sp>
      <p:sp>
        <p:nvSpPr>
          <p:cNvPr id="3" name="Title 2">
            <a:extLst>
              <a:ext uri="{FF2B5EF4-FFF2-40B4-BE49-F238E27FC236}">
                <a16:creationId xmlns:a16="http://schemas.microsoft.com/office/drawing/2014/main" id="{AA007BB6-E33E-3222-9301-8B2422B2CF55}"/>
              </a:ext>
            </a:extLst>
          </p:cNvPr>
          <p:cNvSpPr>
            <a:spLocks noGrp="1"/>
          </p:cNvSpPr>
          <p:nvPr>
            <p:ph type="title"/>
          </p:nvPr>
        </p:nvSpPr>
        <p:spPr>
          <a:xfrm>
            <a:off x="1571896" y="169334"/>
            <a:ext cx="5607573" cy="507831"/>
          </a:xfrm>
        </p:spPr>
        <p:txBody>
          <a:bodyPr/>
          <a:lstStyle/>
          <a:p>
            <a:r>
              <a:rPr lang="en-US" sz="1875" dirty="0">
                <a:solidFill>
                  <a:schemeClr val="tx2"/>
                </a:solidFill>
              </a:rPr>
              <a:t>Motivation</a:t>
            </a:r>
          </a:p>
        </p:txBody>
      </p:sp>
      <p:sp>
        <p:nvSpPr>
          <p:cNvPr id="6" name="TextBox 5">
            <a:extLst>
              <a:ext uri="{FF2B5EF4-FFF2-40B4-BE49-F238E27FC236}">
                <a16:creationId xmlns:a16="http://schemas.microsoft.com/office/drawing/2014/main" id="{E3E35D0C-796E-C4C4-511D-42154A56CB59}"/>
              </a:ext>
            </a:extLst>
          </p:cNvPr>
          <p:cNvSpPr txBox="1"/>
          <p:nvPr/>
        </p:nvSpPr>
        <p:spPr>
          <a:xfrm>
            <a:off x="376846" y="4673084"/>
            <a:ext cx="4087778" cy="369332"/>
          </a:xfrm>
          <a:prstGeom prst="rect">
            <a:avLst/>
          </a:prstGeom>
          <a:noFill/>
        </p:spPr>
        <p:txBody>
          <a:bodyPr wrap="square">
            <a:spAutoFit/>
          </a:bodyPr>
          <a:lstStyle/>
          <a:p>
            <a:r>
              <a:rPr lang="en-US" sz="900" dirty="0">
                <a:solidFill>
                  <a:srgbClr val="232323"/>
                </a:solidFill>
                <a:latin typeface="Arial" panose="020B0604020202020204" pitchFamily="34" charset="0"/>
              </a:rPr>
              <a:t>International Energy Agency (IEA), Energy Technology Perspectives 2014 </a:t>
            </a:r>
            <a:r>
              <a:rPr lang="en-US" sz="900" dirty="0">
                <a:solidFill>
                  <a:srgbClr val="232323"/>
                </a:solidFill>
                <a:latin typeface="Arial" panose="020B0604020202020204" pitchFamily="34" charset="0"/>
                <a:hlinkClick r:id="rId3"/>
              </a:rPr>
              <a:t>https://www.iea.org/reports/energy-technology-perspectives-2014</a:t>
            </a:r>
            <a:r>
              <a:rPr lang="en-US" sz="900" dirty="0">
                <a:solidFill>
                  <a:srgbClr val="232323"/>
                </a:solidFill>
                <a:latin typeface="Arial" panose="020B0604020202020204" pitchFamily="34" charset="0"/>
              </a:rPr>
              <a:t> </a:t>
            </a:r>
          </a:p>
        </p:txBody>
      </p:sp>
      <p:pic>
        <p:nvPicPr>
          <p:cNvPr id="4098" name="Picture 2" descr="Energy consumption by sector buildings transport industry">
            <a:extLst>
              <a:ext uri="{FF2B5EF4-FFF2-40B4-BE49-F238E27FC236}">
                <a16:creationId xmlns:a16="http://schemas.microsoft.com/office/drawing/2014/main" id="{D5A54786-0B03-5742-4A0A-AC563A72F9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09" t="26657" r="5434" b="5642"/>
          <a:stretch/>
        </p:blipFill>
        <p:spPr bwMode="auto">
          <a:xfrm>
            <a:off x="216817" y="1993077"/>
            <a:ext cx="4247807" cy="24205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2637E0F-6DC7-CDF3-534E-6D56676AEB80}"/>
              </a:ext>
            </a:extLst>
          </p:cNvPr>
          <p:cNvPicPr>
            <a:picLocks noChangeAspect="1"/>
          </p:cNvPicPr>
          <p:nvPr/>
        </p:nvPicPr>
        <p:blipFill>
          <a:blip r:embed="rId5"/>
          <a:stretch>
            <a:fillRect/>
          </a:stretch>
        </p:blipFill>
        <p:spPr>
          <a:xfrm>
            <a:off x="589862" y="989966"/>
            <a:ext cx="3771900" cy="55388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4" name="TextBox 13">
            <a:extLst>
              <a:ext uri="{FF2B5EF4-FFF2-40B4-BE49-F238E27FC236}">
                <a16:creationId xmlns:a16="http://schemas.microsoft.com/office/drawing/2014/main" id="{FF1EC4A3-94FF-9122-9FA5-57AFB12202A2}"/>
              </a:ext>
            </a:extLst>
          </p:cNvPr>
          <p:cNvSpPr txBox="1"/>
          <p:nvPr/>
        </p:nvSpPr>
        <p:spPr>
          <a:xfrm>
            <a:off x="4782240" y="989966"/>
            <a:ext cx="4191830" cy="923330"/>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b="1" dirty="0"/>
              <a:t>Advanced modeling and control </a:t>
            </a:r>
            <a:r>
              <a:rPr lang="en-US" sz="1350" dirty="0"/>
              <a:t>methods</a:t>
            </a:r>
            <a:r>
              <a:rPr lang="en-US" sz="1350" b="1" dirty="0"/>
              <a:t> </a:t>
            </a:r>
            <a:r>
              <a:rPr lang="en-US" sz="1350" dirty="0"/>
              <a:t>can notably </a:t>
            </a:r>
            <a:r>
              <a:rPr lang="en-US" sz="1350" b="1" dirty="0"/>
              <a:t>reduce energy use </a:t>
            </a:r>
            <a:r>
              <a:rPr lang="en-US" sz="1350" dirty="0"/>
              <a:t>and </a:t>
            </a:r>
            <a:r>
              <a:rPr lang="en-US" sz="1350" b="1" dirty="0"/>
              <a:t>mitigate GHG emissions </a:t>
            </a:r>
            <a:r>
              <a:rPr lang="en-US" sz="1350" dirty="0"/>
              <a:t>of building with average energy savings of 13% to 28%.</a:t>
            </a:r>
          </a:p>
        </p:txBody>
      </p:sp>
      <p:pic>
        <p:nvPicPr>
          <p:cNvPr id="15" name="Picture 14">
            <a:extLst>
              <a:ext uri="{FF2B5EF4-FFF2-40B4-BE49-F238E27FC236}">
                <a16:creationId xmlns:a16="http://schemas.microsoft.com/office/drawing/2014/main" id="{BCFD97B4-172F-DFED-C050-D72ABCAA8909}"/>
              </a:ext>
            </a:extLst>
          </p:cNvPr>
          <p:cNvPicPr>
            <a:picLocks noChangeAspect="1"/>
          </p:cNvPicPr>
          <p:nvPr/>
        </p:nvPicPr>
        <p:blipFill>
          <a:blip r:embed="rId6"/>
          <a:srcRect b="28257"/>
          <a:stretch/>
        </p:blipFill>
        <p:spPr>
          <a:xfrm>
            <a:off x="4913799" y="2635530"/>
            <a:ext cx="3670349" cy="1135682"/>
          </a:xfrm>
          <a:prstGeom prst="rect">
            <a:avLst/>
          </a:prstGeom>
        </p:spPr>
      </p:pic>
      <p:sp>
        <p:nvSpPr>
          <p:cNvPr id="16" name="TextBox 15">
            <a:extLst>
              <a:ext uri="{FF2B5EF4-FFF2-40B4-BE49-F238E27FC236}">
                <a16:creationId xmlns:a16="http://schemas.microsoft.com/office/drawing/2014/main" id="{C1E4980A-71E8-55AB-156A-2752BB82FF12}"/>
              </a:ext>
            </a:extLst>
          </p:cNvPr>
          <p:cNvSpPr txBox="1"/>
          <p:nvPr/>
        </p:nvSpPr>
        <p:spPr>
          <a:xfrm>
            <a:off x="4782240" y="2014512"/>
            <a:ext cx="4191830" cy="507831"/>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However, there are significant </a:t>
            </a:r>
            <a:r>
              <a:rPr lang="en-US" sz="1350" b="1" dirty="0"/>
              <a:t>barriers </a:t>
            </a:r>
            <a:r>
              <a:rPr lang="en-US" sz="1350" dirty="0"/>
              <a:t>when it comes to </a:t>
            </a:r>
            <a:r>
              <a:rPr lang="en-US" sz="1350" b="1" dirty="0"/>
              <a:t>technology adoption </a:t>
            </a:r>
            <a:r>
              <a:rPr lang="en-US" sz="1350" dirty="0"/>
              <a:t>in practice.</a:t>
            </a:r>
          </a:p>
        </p:txBody>
      </p:sp>
      <p:pic>
        <p:nvPicPr>
          <p:cNvPr id="5" name="Picture 4">
            <a:extLst>
              <a:ext uri="{FF2B5EF4-FFF2-40B4-BE49-F238E27FC236}">
                <a16:creationId xmlns:a16="http://schemas.microsoft.com/office/drawing/2014/main" id="{27B25BC0-A4D8-E18F-F4E3-D22E37166E2D}"/>
              </a:ext>
            </a:extLst>
          </p:cNvPr>
          <p:cNvPicPr>
            <a:picLocks noChangeAspect="1"/>
          </p:cNvPicPr>
          <p:nvPr/>
        </p:nvPicPr>
        <p:blipFill>
          <a:blip r:embed="rId7"/>
          <a:stretch>
            <a:fillRect/>
          </a:stretch>
        </p:blipFill>
        <p:spPr>
          <a:xfrm>
            <a:off x="4913799" y="3884399"/>
            <a:ext cx="3500816" cy="1135682"/>
          </a:xfrm>
          <a:prstGeom prst="rect">
            <a:avLst/>
          </a:prstGeom>
        </p:spPr>
      </p:pic>
    </p:spTree>
    <p:extLst>
      <p:ext uri="{BB962C8B-B14F-4D97-AF65-F5344CB8AC3E}">
        <p14:creationId xmlns:p14="http://schemas.microsoft.com/office/powerpoint/2010/main" val="140653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6EC7F-92A1-D96D-9AE5-E486BEDE45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AF233D-6ECE-8A97-3571-AB237A75C8D8}"/>
              </a:ext>
            </a:extLst>
          </p:cNvPr>
          <p:cNvSpPr>
            <a:spLocks noGrp="1"/>
          </p:cNvSpPr>
          <p:nvPr>
            <p:ph type="sldNum" sz="quarter" idx="12"/>
          </p:nvPr>
        </p:nvSpPr>
        <p:spPr/>
        <p:txBody>
          <a:bodyPr/>
          <a:lstStyle/>
          <a:p>
            <a:fld id="{FE7A4BB3-E848-5A44-82DF-322201952CD8}" type="slidenum">
              <a:rPr lang="en-US" smtClean="0"/>
              <a:pPr/>
              <a:t>5</a:t>
            </a:fld>
            <a:endParaRPr lang="en-US" dirty="0"/>
          </a:p>
        </p:txBody>
      </p:sp>
      <p:pic>
        <p:nvPicPr>
          <p:cNvPr id="6" name="Content Placeholder 5">
            <a:extLst>
              <a:ext uri="{FF2B5EF4-FFF2-40B4-BE49-F238E27FC236}">
                <a16:creationId xmlns:a16="http://schemas.microsoft.com/office/drawing/2014/main" id="{E5AB1D6B-DE98-DCCC-565B-775308875B10}"/>
              </a:ext>
            </a:extLst>
          </p:cNvPr>
          <p:cNvPicPr>
            <a:picLocks noGrp="1" noChangeAspect="1"/>
          </p:cNvPicPr>
          <p:nvPr>
            <p:ph sz="quarter" idx="20"/>
          </p:nvPr>
        </p:nvPicPr>
        <p:blipFill>
          <a:blip r:embed="rId3"/>
          <a:stretch>
            <a:fillRect/>
          </a:stretch>
        </p:blipFill>
        <p:spPr>
          <a:xfrm>
            <a:off x="426675" y="911572"/>
            <a:ext cx="5586788" cy="3824669"/>
          </a:xfrm>
        </p:spPr>
      </p:pic>
      <p:sp>
        <p:nvSpPr>
          <p:cNvPr id="18" name="Rectangle 17">
            <a:extLst>
              <a:ext uri="{FF2B5EF4-FFF2-40B4-BE49-F238E27FC236}">
                <a16:creationId xmlns:a16="http://schemas.microsoft.com/office/drawing/2014/main" id="{BBEFBFDF-F1AD-F485-5D54-5D24E3509522}"/>
              </a:ext>
            </a:extLst>
          </p:cNvPr>
          <p:cNvSpPr/>
          <p:nvPr/>
        </p:nvSpPr>
        <p:spPr>
          <a:xfrm>
            <a:off x="426675" y="4736241"/>
            <a:ext cx="5790766" cy="415498"/>
          </a:xfrm>
          <a:prstGeom prst="rect">
            <a:avLst/>
          </a:prstGeom>
        </p:spPr>
        <p:txBody>
          <a:bodyPr wrap="square">
            <a:spAutoFit/>
          </a:bodyPr>
          <a:lstStyle/>
          <a:p>
            <a:r>
              <a:rPr lang="en-US" sz="1050" dirty="0">
                <a:latin typeface="Calibri (Body)"/>
              </a:rPr>
              <a:t>Drgona J., et al., Cloud-based implementation of white-box model predictive control for a GEOTABS office building: a field test demonstration. Journal of Process Control, 2019.</a:t>
            </a:r>
          </a:p>
        </p:txBody>
      </p:sp>
      <p:sp>
        <p:nvSpPr>
          <p:cNvPr id="9" name="Title 2">
            <a:extLst>
              <a:ext uri="{FF2B5EF4-FFF2-40B4-BE49-F238E27FC236}">
                <a16:creationId xmlns:a16="http://schemas.microsoft.com/office/drawing/2014/main" id="{53F677CE-A2A4-17E6-CA21-69C1D37FE562}"/>
              </a:ext>
            </a:extLst>
          </p:cNvPr>
          <p:cNvSpPr>
            <a:spLocks noGrp="1"/>
          </p:cNvSpPr>
          <p:nvPr>
            <p:ph type="title"/>
          </p:nvPr>
        </p:nvSpPr>
        <p:spPr>
          <a:xfrm>
            <a:off x="1345474" y="217959"/>
            <a:ext cx="6530452" cy="639128"/>
          </a:xfrm>
        </p:spPr>
        <p:txBody>
          <a:bodyPr/>
          <a:lstStyle/>
          <a:p>
            <a:r>
              <a:rPr lang="en-US" sz="1875" dirty="0">
                <a:solidFill>
                  <a:schemeClr val="tx2"/>
                </a:solidFill>
              </a:rPr>
              <a:t>Practical Implementation Example of Machine Learning and Optimal Control in a Real-World Building</a:t>
            </a:r>
          </a:p>
        </p:txBody>
      </p:sp>
      <p:sp>
        <p:nvSpPr>
          <p:cNvPr id="5" name="TextBox 4">
            <a:extLst>
              <a:ext uri="{FF2B5EF4-FFF2-40B4-BE49-F238E27FC236}">
                <a16:creationId xmlns:a16="http://schemas.microsoft.com/office/drawing/2014/main" id="{B96D46A1-1E4D-2117-80A7-D63C2BB263DC}"/>
              </a:ext>
            </a:extLst>
          </p:cNvPr>
          <p:cNvSpPr txBox="1"/>
          <p:nvPr/>
        </p:nvSpPr>
        <p:spPr>
          <a:xfrm>
            <a:off x="6303450" y="1040007"/>
            <a:ext cx="2413875" cy="923330"/>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Real-world case study with 50% energy savings and close to 40% thermal comfort improvement. </a:t>
            </a:r>
          </a:p>
        </p:txBody>
      </p:sp>
      <p:sp>
        <p:nvSpPr>
          <p:cNvPr id="7" name="TextBox 6">
            <a:extLst>
              <a:ext uri="{FF2B5EF4-FFF2-40B4-BE49-F238E27FC236}">
                <a16:creationId xmlns:a16="http://schemas.microsoft.com/office/drawing/2014/main" id="{7D132678-3FBF-20BF-56CD-34517309BBDF}"/>
              </a:ext>
            </a:extLst>
          </p:cNvPr>
          <p:cNvSpPr txBox="1"/>
          <p:nvPr/>
        </p:nvSpPr>
        <p:spPr>
          <a:xfrm>
            <a:off x="6303449" y="2334999"/>
            <a:ext cx="2413875" cy="923330"/>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Involved integration of dynamical systems modeling, machine learning, and optimal control methods.</a:t>
            </a:r>
          </a:p>
        </p:txBody>
      </p:sp>
      <p:sp>
        <p:nvSpPr>
          <p:cNvPr id="8" name="TextBox 7">
            <a:extLst>
              <a:ext uri="{FF2B5EF4-FFF2-40B4-BE49-F238E27FC236}">
                <a16:creationId xmlns:a16="http://schemas.microsoft.com/office/drawing/2014/main" id="{C4E1BC12-F803-4E4C-9011-E3478B0ABACC}"/>
              </a:ext>
            </a:extLst>
          </p:cNvPr>
          <p:cNvSpPr txBox="1"/>
          <p:nvPr/>
        </p:nvSpPr>
        <p:spPr>
          <a:xfrm>
            <a:off x="6303448" y="3641828"/>
            <a:ext cx="2413875" cy="507831"/>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Real-time operation enabled via cloud-based solution.</a:t>
            </a:r>
          </a:p>
        </p:txBody>
      </p:sp>
    </p:spTree>
    <p:extLst>
      <p:ext uri="{BB962C8B-B14F-4D97-AF65-F5344CB8AC3E}">
        <p14:creationId xmlns:p14="http://schemas.microsoft.com/office/powerpoint/2010/main" val="20625351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9E2E-79B5-0716-338E-9785C0FA337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6D42C8-4CA1-0443-F903-CFB67A07AC65}"/>
              </a:ext>
            </a:extLst>
          </p:cNvPr>
          <p:cNvSpPr>
            <a:spLocks noGrp="1"/>
          </p:cNvSpPr>
          <p:nvPr>
            <p:ph type="sldNum" sz="quarter" idx="12"/>
          </p:nvPr>
        </p:nvSpPr>
        <p:spPr/>
        <p:txBody>
          <a:bodyPr/>
          <a:lstStyle/>
          <a:p>
            <a:fld id="{FE7A4BB3-E848-5A44-82DF-322201952CD8}" type="slidenum">
              <a:rPr lang="en-US" smtClean="0"/>
              <a:pPr/>
              <a:t>6</a:t>
            </a:fld>
            <a:endParaRPr lang="en-US" dirty="0"/>
          </a:p>
        </p:txBody>
      </p:sp>
      <p:pic>
        <p:nvPicPr>
          <p:cNvPr id="6" name="Content Placeholder 5">
            <a:extLst>
              <a:ext uri="{FF2B5EF4-FFF2-40B4-BE49-F238E27FC236}">
                <a16:creationId xmlns:a16="http://schemas.microsoft.com/office/drawing/2014/main" id="{7D31C36A-30BD-0812-083E-A8F04AD39A1E}"/>
              </a:ext>
            </a:extLst>
          </p:cNvPr>
          <p:cNvPicPr>
            <a:picLocks noGrp="1" noChangeAspect="1"/>
          </p:cNvPicPr>
          <p:nvPr>
            <p:ph sz="quarter" idx="20"/>
          </p:nvPr>
        </p:nvPicPr>
        <p:blipFill>
          <a:blip r:embed="rId3"/>
          <a:stretch>
            <a:fillRect/>
          </a:stretch>
        </p:blipFill>
        <p:spPr>
          <a:xfrm>
            <a:off x="426675" y="911572"/>
            <a:ext cx="5586788" cy="3824669"/>
          </a:xfrm>
        </p:spPr>
      </p:pic>
      <p:sp>
        <p:nvSpPr>
          <p:cNvPr id="18" name="Rectangle 17">
            <a:extLst>
              <a:ext uri="{FF2B5EF4-FFF2-40B4-BE49-F238E27FC236}">
                <a16:creationId xmlns:a16="http://schemas.microsoft.com/office/drawing/2014/main" id="{E256F172-67E2-64CF-C813-536BC2A0CED4}"/>
              </a:ext>
            </a:extLst>
          </p:cNvPr>
          <p:cNvSpPr/>
          <p:nvPr/>
        </p:nvSpPr>
        <p:spPr>
          <a:xfrm>
            <a:off x="426675" y="4736241"/>
            <a:ext cx="5790766" cy="415498"/>
          </a:xfrm>
          <a:prstGeom prst="rect">
            <a:avLst/>
          </a:prstGeom>
        </p:spPr>
        <p:txBody>
          <a:bodyPr wrap="square">
            <a:spAutoFit/>
          </a:bodyPr>
          <a:lstStyle/>
          <a:p>
            <a:r>
              <a:rPr lang="en-US" sz="1050" dirty="0">
                <a:latin typeface="Calibri (Body)"/>
              </a:rPr>
              <a:t>Drgona J., et al., Cloud-based implementation of white-box model predictive control for a GEOTABS office building: a field test demonstration. Journal of Process Control, 2019.</a:t>
            </a:r>
          </a:p>
        </p:txBody>
      </p:sp>
      <p:sp>
        <p:nvSpPr>
          <p:cNvPr id="9" name="Title 2">
            <a:extLst>
              <a:ext uri="{FF2B5EF4-FFF2-40B4-BE49-F238E27FC236}">
                <a16:creationId xmlns:a16="http://schemas.microsoft.com/office/drawing/2014/main" id="{E8CB0AA0-6E69-E57C-9426-14C6CDD839A4}"/>
              </a:ext>
            </a:extLst>
          </p:cNvPr>
          <p:cNvSpPr>
            <a:spLocks noGrp="1"/>
          </p:cNvSpPr>
          <p:nvPr>
            <p:ph type="title"/>
          </p:nvPr>
        </p:nvSpPr>
        <p:spPr>
          <a:xfrm>
            <a:off x="1345474" y="217959"/>
            <a:ext cx="6530452" cy="639128"/>
          </a:xfrm>
        </p:spPr>
        <p:txBody>
          <a:bodyPr/>
          <a:lstStyle/>
          <a:p>
            <a:r>
              <a:rPr lang="en-US" sz="1875" dirty="0">
                <a:solidFill>
                  <a:schemeClr val="tx2"/>
                </a:solidFill>
              </a:rPr>
              <a:t>Practical Implementation Example of Machine Learning and Optimal Control in a Real-World Building</a:t>
            </a:r>
          </a:p>
        </p:txBody>
      </p:sp>
      <p:sp>
        <p:nvSpPr>
          <p:cNvPr id="3" name="Arrow: Right 2">
            <a:extLst>
              <a:ext uri="{FF2B5EF4-FFF2-40B4-BE49-F238E27FC236}">
                <a16:creationId xmlns:a16="http://schemas.microsoft.com/office/drawing/2014/main" id="{009090DC-9F37-C297-2D1D-FC55E6AB410A}"/>
              </a:ext>
            </a:extLst>
          </p:cNvPr>
          <p:cNvSpPr/>
          <p:nvPr/>
        </p:nvSpPr>
        <p:spPr>
          <a:xfrm flipH="1">
            <a:off x="6217441" y="2758537"/>
            <a:ext cx="520334" cy="247421"/>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9D3A201-2A3B-50F6-1F33-1C858E604D51}"/>
              </a:ext>
            </a:extLst>
          </p:cNvPr>
          <p:cNvSpPr txBox="1"/>
          <p:nvPr/>
        </p:nvSpPr>
        <p:spPr>
          <a:xfrm>
            <a:off x="7024048" y="2705876"/>
            <a:ext cx="1804446" cy="300082"/>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Focus of this Course.</a:t>
            </a:r>
          </a:p>
        </p:txBody>
      </p:sp>
    </p:spTree>
    <p:extLst>
      <p:ext uri="{BB962C8B-B14F-4D97-AF65-F5344CB8AC3E}">
        <p14:creationId xmlns:p14="http://schemas.microsoft.com/office/powerpoint/2010/main" val="3273352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FB8B8F-94EB-B7F4-D00E-921FE3BF6F77}"/>
              </a:ext>
            </a:extLst>
          </p:cNvPr>
          <p:cNvSpPr>
            <a:spLocks noGrp="1"/>
          </p:cNvSpPr>
          <p:nvPr>
            <p:ph type="title"/>
          </p:nvPr>
        </p:nvSpPr>
        <p:spPr>
          <a:xfrm>
            <a:off x="924181" y="169334"/>
            <a:ext cx="7569470" cy="507831"/>
          </a:xfrm>
        </p:spPr>
        <p:txBody>
          <a:bodyPr/>
          <a:lstStyle/>
          <a:p>
            <a:r>
              <a:rPr lang="en-US" sz="1875" dirty="0">
                <a:solidFill>
                  <a:schemeClr val="tx2"/>
                </a:solidFill>
              </a:rPr>
              <a:t>Week 2: Heating Ventilation and Air Conditioning (HVAC) Systems</a:t>
            </a:r>
          </a:p>
        </p:txBody>
      </p:sp>
      <p:sp>
        <p:nvSpPr>
          <p:cNvPr id="5" name="TextBox 4">
            <a:extLst>
              <a:ext uri="{FF2B5EF4-FFF2-40B4-BE49-F238E27FC236}">
                <a16:creationId xmlns:a16="http://schemas.microsoft.com/office/drawing/2014/main" id="{0F43A43E-BF88-3D76-997F-CF6407D294E7}"/>
              </a:ext>
            </a:extLst>
          </p:cNvPr>
          <p:cNvSpPr txBox="1"/>
          <p:nvPr/>
        </p:nvSpPr>
        <p:spPr>
          <a:xfrm>
            <a:off x="113819" y="4470333"/>
            <a:ext cx="4235969" cy="300082"/>
          </a:xfrm>
          <a:prstGeom prst="rect">
            <a:avLst/>
          </a:prstGeom>
          <a:noFill/>
        </p:spPr>
        <p:txBody>
          <a:bodyPr wrap="square">
            <a:spAutoFit/>
          </a:bodyPr>
          <a:lstStyle/>
          <a:p>
            <a:r>
              <a:rPr lang="en-US" sz="1350" dirty="0"/>
              <a:t>Example of an HVAC system in a residential building </a:t>
            </a:r>
          </a:p>
        </p:txBody>
      </p:sp>
      <p:pic>
        <p:nvPicPr>
          <p:cNvPr id="2052" name="Picture 4" descr="Condensing Boilers | Building America Solution Center">
            <a:extLst>
              <a:ext uri="{FF2B5EF4-FFF2-40B4-BE49-F238E27FC236}">
                <a16:creationId xmlns:a16="http://schemas.microsoft.com/office/drawing/2014/main" id="{D85E1962-9DCF-6236-8DDC-D93FA7A459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07"/>
          <a:stretch/>
        </p:blipFill>
        <p:spPr bwMode="auto">
          <a:xfrm>
            <a:off x="143159" y="811713"/>
            <a:ext cx="5061187" cy="37290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2398C5A-9F85-FDEF-B75A-895F9B888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358" y="923139"/>
            <a:ext cx="2801606" cy="34606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EB17F95-0B27-97C5-14E3-3EA5833071D6}"/>
              </a:ext>
            </a:extLst>
          </p:cNvPr>
          <p:cNvSpPr txBox="1"/>
          <p:nvPr/>
        </p:nvSpPr>
        <p:spPr>
          <a:xfrm>
            <a:off x="4794214" y="4470333"/>
            <a:ext cx="4085737" cy="300082"/>
          </a:xfrm>
          <a:prstGeom prst="rect">
            <a:avLst/>
          </a:prstGeom>
          <a:noFill/>
        </p:spPr>
        <p:txBody>
          <a:bodyPr wrap="square">
            <a:spAutoFit/>
          </a:bodyPr>
          <a:lstStyle/>
          <a:p>
            <a:r>
              <a:rPr lang="en-US" sz="1350" dirty="0"/>
              <a:t>Example of an HVAC system in an office building </a:t>
            </a:r>
          </a:p>
        </p:txBody>
      </p:sp>
      <p:sp>
        <p:nvSpPr>
          <p:cNvPr id="9" name="Rectangle 8">
            <a:extLst>
              <a:ext uri="{FF2B5EF4-FFF2-40B4-BE49-F238E27FC236}">
                <a16:creationId xmlns:a16="http://schemas.microsoft.com/office/drawing/2014/main" id="{462E3745-9CB4-B215-39B0-A32F14CD487F}"/>
              </a:ext>
            </a:extLst>
          </p:cNvPr>
          <p:cNvSpPr/>
          <p:nvPr/>
        </p:nvSpPr>
        <p:spPr>
          <a:xfrm>
            <a:off x="246528" y="4847207"/>
            <a:ext cx="5790766" cy="253916"/>
          </a:xfrm>
          <a:prstGeom prst="rect">
            <a:avLst/>
          </a:prstGeom>
        </p:spPr>
        <p:txBody>
          <a:bodyPr wrap="square">
            <a:spAutoFit/>
          </a:bodyPr>
          <a:lstStyle/>
          <a:p>
            <a:r>
              <a:rPr lang="en-US" sz="1050" dirty="0">
                <a:latin typeface="Calibri (Body)"/>
              </a:rPr>
              <a:t>Image sourced from </a:t>
            </a:r>
            <a:r>
              <a:rPr lang="en-US" sz="1050" dirty="0">
                <a:latin typeface="Calibri (Body)"/>
                <a:hlinkClick r:id="rId4"/>
              </a:rPr>
              <a:t>https://basc.pnnl.gov/images/</a:t>
            </a:r>
            <a:endParaRPr lang="en-US" sz="1050" dirty="0">
              <a:latin typeface="Calibri (Body)"/>
            </a:endParaRPr>
          </a:p>
        </p:txBody>
      </p:sp>
      <p:sp>
        <p:nvSpPr>
          <p:cNvPr id="10" name="Rectangle 9">
            <a:extLst>
              <a:ext uri="{FF2B5EF4-FFF2-40B4-BE49-F238E27FC236}">
                <a16:creationId xmlns:a16="http://schemas.microsoft.com/office/drawing/2014/main" id="{99ADDDA3-8E39-BC19-B0F7-7A0AF5DA8E67}"/>
              </a:ext>
            </a:extLst>
          </p:cNvPr>
          <p:cNvSpPr/>
          <p:nvPr/>
        </p:nvSpPr>
        <p:spPr>
          <a:xfrm>
            <a:off x="4235860" y="4728002"/>
            <a:ext cx="4996157" cy="415498"/>
          </a:xfrm>
          <a:prstGeom prst="rect">
            <a:avLst/>
          </a:prstGeom>
        </p:spPr>
        <p:txBody>
          <a:bodyPr wrap="square">
            <a:spAutoFit/>
          </a:bodyPr>
          <a:lstStyle/>
          <a:p>
            <a:r>
              <a:rPr lang="en-US" sz="1050" dirty="0">
                <a:latin typeface="Calibri (Body)"/>
              </a:rPr>
              <a:t>Drgona J., et al., Cloud-based implementation of white-box model predictive control for a GEOTABS office building: a field test demonstration. Journal of Process Control, 2019.</a:t>
            </a:r>
          </a:p>
        </p:txBody>
      </p:sp>
    </p:spTree>
    <p:extLst>
      <p:ext uri="{BB962C8B-B14F-4D97-AF65-F5344CB8AC3E}">
        <p14:creationId xmlns:p14="http://schemas.microsoft.com/office/powerpoint/2010/main" val="400813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BCCB7-435E-C7B4-A14C-2B92B32B7C6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93CF155-2633-A1AB-B611-F77BC85A5BDE}"/>
              </a:ext>
            </a:extLst>
          </p:cNvPr>
          <p:cNvSpPr>
            <a:spLocks noGrp="1"/>
          </p:cNvSpPr>
          <p:nvPr>
            <p:ph type="title"/>
          </p:nvPr>
        </p:nvSpPr>
        <p:spPr>
          <a:xfrm>
            <a:off x="1571896" y="169334"/>
            <a:ext cx="5607573" cy="507831"/>
          </a:xfrm>
        </p:spPr>
        <p:txBody>
          <a:bodyPr/>
          <a:lstStyle/>
          <a:p>
            <a:r>
              <a:rPr lang="en-US" sz="1875" dirty="0">
                <a:solidFill>
                  <a:schemeClr val="tx2"/>
                </a:solidFill>
              </a:rPr>
              <a:t>Week 3: Control Systems Fundamentals</a:t>
            </a:r>
          </a:p>
        </p:txBody>
      </p:sp>
      <p:sp>
        <p:nvSpPr>
          <p:cNvPr id="3" name="TextBox 2">
            <a:extLst>
              <a:ext uri="{FF2B5EF4-FFF2-40B4-BE49-F238E27FC236}">
                <a16:creationId xmlns:a16="http://schemas.microsoft.com/office/drawing/2014/main" id="{83EB1A7D-4D5D-A567-CC82-5E794897514E}"/>
              </a:ext>
            </a:extLst>
          </p:cNvPr>
          <p:cNvSpPr txBox="1"/>
          <p:nvPr/>
        </p:nvSpPr>
        <p:spPr>
          <a:xfrm>
            <a:off x="973078" y="4847208"/>
            <a:ext cx="7416814" cy="253916"/>
          </a:xfrm>
          <a:prstGeom prst="rect">
            <a:avLst/>
          </a:prstGeom>
          <a:noFill/>
        </p:spPr>
        <p:txBody>
          <a:bodyPr wrap="square">
            <a:spAutoFit/>
          </a:bodyPr>
          <a:lstStyle/>
          <a:p>
            <a:r>
              <a:rPr lang="en-US" sz="1050" dirty="0">
                <a:latin typeface="Calibri" panose="020F0502020204030204" pitchFamily="34" charset="0"/>
                <a:ea typeface="Calibri" panose="020F0502020204030204" pitchFamily="34" charset="0"/>
                <a:cs typeface="Calibri" panose="020F0502020204030204" pitchFamily="34" charset="0"/>
                <a:hlinkClick r:id="rId2"/>
              </a:rPr>
              <a:t>https://en.wikibooks.org/wiki/Control_Systems</a:t>
            </a:r>
            <a:r>
              <a:rPr lang="en-US" sz="1050" dirty="0">
                <a:latin typeface="Calibri" panose="020F0502020204030204" pitchFamily="34" charset="0"/>
                <a:ea typeface="Calibri" panose="020F0502020204030204" pitchFamily="34" charset="0"/>
                <a:cs typeface="Calibri" panose="020F0502020204030204" pitchFamily="34" charset="0"/>
              </a:rPr>
              <a:t>		 </a:t>
            </a:r>
            <a:r>
              <a:rPr lang="en-US" sz="1050" dirty="0">
                <a:latin typeface="Calibri" panose="020F0502020204030204" pitchFamily="34" charset="0"/>
                <a:ea typeface="Calibri" panose="020F0502020204030204" pitchFamily="34" charset="0"/>
                <a:cs typeface="Calibri" panose="020F0502020204030204" pitchFamily="34" charset="0"/>
                <a:hlinkClick r:id="rId3"/>
              </a:rPr>
              <a:t>https://www.tutorialspoint.com/control_systems/index.htm</a:t>
            </a:r>
            <a:r>
              <a:rPr lang="en-US" sz="1050" dirty="0">
                <a:latin typeface="Calibri" panose="020F0502020204030204" pitchFamily="34" charset="0"/>
                <a:ea typeface="Calibri" panose="020F0502020204030204" pitchFamily="34" charset="0"/>
                <a:cs typeface="Calibri" panose="020F0502020204030204" pitchFamily="34" charset="0"/>
              </a:rPr>
              <a:t>  </a:t>
            </a:r>
          </a:p>
        </p:txBody>
      </p:sp>
      <p:pic>
        <p:nvPicPr>
          <p:cNvPr id="4098" name="Picture 2" descr="Open Loop">
            <a:extLst>
              <a:ext uri="{FF2B5EF4-FFF2-40B4-BE49-F238E27FC236}">
                <a16:creationId xmlns:a16="http://schemas.microsoft.com/office/drawing/2014/main" id="{9288996B-26AE-945E-9B8C-0B8C8C5BB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3" y="1330710"/>
            <a:ext cx="4422249" cy="11718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losed Loop">
            <a:extLst>
              <a:ext uri="{FF2B5EF4-FFF2-40B4-BE49-F238E27FC236}">
                <a16:creationId xmlns:a16="http://schemas.microsoft.com/office/drawing/2014/main" id="{FD1C9049-FB59-9EC5-C052-7DC309E9B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98792"/>
            <a:ext cx="4388020" cy="20916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F33FD-9815-E40A-3E3E-8651B4EE7A39}"/>
              </a:ext>
            </a:extLst>
          </p:cNvPr>
          <p:cNvSpPr txBox="1"/>
          <p:nvPr/>
        </p:nvSpPr>
        <p:spPr>
          <a:xfrm>
            <a:off x="313055" y="898710"/>
            <a:ext cx="2430145" cy="300082"/>
          </a:xfrm>
          <a:prstGeom prst="rect">
            <a:avLst/>
          </a:prstGeom>
          <a:noFill/>
        </p:spPr>
        <p:txBody>
          <a:bodyPr wrap="square">
            <a:spAutoFit/>
          </a:bodyPr>
          <a:lstStyle/>
          <a:p>
            <a:r>
              <a:rPr lang="en-US" sz="1350" dirty="0"/>
              <a:t>Open-loop control system:</a:t>
            </a:r>
          </a:p>
        </p:txBody>
      </p:sp>
      <p:sp>
        <p:nvSpPr>
          <p:cNvPr id="6" name="TextBox 5">
            <a:extLst>
              <a:ext uri="{FF2B5EF4-FFF2-40B4-BE49-F238E27FC236}">
                <a16:creationId xmlns:a16="http://schemas.microsoft.com/office/drawing/2014/main" id="{B76EFBFB-3BCB-71EC-9113-7F65CC682D8F}"/>
              </a:ext>
            </a:extLst>
          </p:cNvPr>
          <p:cNvSpPr txBox="1"/>
          <p:nvPr/>
        </p:nvSpPr>
        <p:spPr>
          <a:xfrm>
            <a:off x="4572000" y="948423"/>
            <a:ext cx="2430145" cy="300082"/>
          </a:xfrm>
          <a:prstGeom prst="rect">
            <a:avLst/>
          </a:prstGeom>
          <a:noFill/>
        </p:spPr>
        <p:txBody>
          <a:bodyPr wrap="square">
            <a:spAutoFit/>
          </a:bodyPr>
          <a:lstStyle/>
          <a:p>
            <a:r>
              <a:rPr lang="en-US" sz="1350" dirty="0"/>
              <a:t>Closed-loop control system:</a:t>
            </a:r>
          </a:p>
        </p:txBody>
      </p:sp>
      <p:sp>
        <p:nvSpPr>
          <p:cNvPr id="9" name="TextBox 8">
            <a:extLst>
              <a:ext uri="{FF2B5EF4-FFF2-40B4-BE49-F238E27FC236}">
                <a16:creationId xmlns:a16="http://schemas.microsoft.com/office/drawing/2014/main" id="{EAA1D3B6-61B2-FDBC-8A6E-66C41D27FC90}"/>
              </a:ext>
            </a:extLst>
          </p:cNvPr>
          <p:cNvSpPr txBox="1"/>
          <p:nvPr/>
        </p:nvSpPr>
        <p:spPr>
          <a:xfrm>
            <a:off x="702304" y="2954433"/>
            <a:ext cx="3630095" cy="1754326"/>
          </a:xfrm>
          <a:prstGeom prst="rect">
            <a:avLst/>
          </a:prstGeom>
          <a:noFill/>
        </p:spPr>
        <p:txBody>
          <a:bodyPr wrap="square">
            <a:spAutoFit/>
          </a:bodyPr>
          <a:lstStyle/>
          <a:p>
            <a:r>
              <a:rPr lang="en-US" sz="1350" b="1" dirty="0"/>
              <a:t>Control Methods:</a:t>
            </a:r>
          </a:p>
          <a:p>
            <a:pPr marL="285750" indent="-285750">
              <a:buFont typeface="Arial" panose="020B0604020202020204" pitchFamily="34" charset="0"/>
              <a:buChar char="•"/>
            </a:pPr>
            <a:r>
              <a:rPr lang="en-US" sz="1350" dirty="0"/>
              <a:t>Proportional Integral Derivative (PID)</a:t>
            </a:r>
          </a:p>
          <a:p>
            <a:pPr marL="285750" indent="-285750">
              <a:buFont typeface="Arial" panose="020B0604020202020204" pitchFamily="34" charset="0"/>
              <a:buChar char="•"/>
            </a:pPr>
            <a:r>
              <a:rPr lang="en-US" sz="1350" dirty="0"/>
              <a:t>Linear Quadratic Regulator (LQR)</a:t>
            </a:r>
          </a:p>
          <a:p>
            <a:pPr marL="285750" indent="-285750">
              <a:buFont typeface="Arial" panose="020B0604020202020204" pitchFamily="34" charset="0"/>
              <a:buChar char="•"/>
            </a:pPr>
            <a:r>
              <a:rPr lang="en-US" sz="1350" dirty="0"/>
              <a:t>Model Predictive Control (MPC)</a:t>
            </a:r>
          </a:p>
          <a:p>
            <a:pPr marL="285750" indent="-285750">
              <a:buFont typeface="Arial" panose="020B0604020202020204" pitchFamily="34" charset="0"/>
              <a:buChar char="•"/>
            </a:pPr>
            <a:r>
              <a:rPr lang="en-US" sz="1350" dirty="0"/>
              <a:t>Reinforcement Learning (RL)</a:t>
            </a:r>
          </a:p>
          <a:p>
            <a:pPr marL="285750" indent="-285750">
              <a:buFont typeface="Arial" panose="020B0604020202020204" pitchFamily="34" charset="0"/>
              <a:buChar char="•"/>
            </a:pPr>
            <a:r>
              <a:rPr lang="en-US" sz="1350" dirty="0"/>
              <a:t>Adaptive control</a:t>
            </a:r>
          </a:p>
          <a:p>
            <a:pPr marL="285750" indent="-285750">
              <a:buFont typeface="Arial" panose="020B0604020202020204" pitchFamily="34" charset="0"/>
              <a:buChar char="•"/>
            </a:pPr>
            <a:r>
              <a:rPr lang="en-US" sz="1350" dirty="0"/>
              <a:t>Robust control</a:t>
            </a:r>
          </a:p>
          <a:p>
            <a:pPr marL="285750" indent="-285750">
              <a:buFont typeface="Arial" panose="020B0604020202020204" pitchFamily="34" charset="0"/>
              <a:buChar char="•"/>
            </a:pPr>
            <a:r>
              <a:rPr lang="en-US" sz="1350" dirty="0"/>
              <a:t>Fuzzy logic control</a:t>
            </a:r>
          </a:p>
        </p:txBody>
      </p:sp>
      <p:sp>
        <p:nvSpPr>
          <p:cNvPr id="10" name="TextBox 9">
            <a:extLst>
              <a:ext uri="{FF2B5EF4-FFF2-40B4-BE49-F238E27FC236}">
                <a16:creationId xmlns:a16="http://schemas.microsoft.com/office/drawing/2014/main" id="{A1F5FC52-15F9-8CDA-41BA-075885112F5E}"/>
              </a:ext>
            </a:extLst>
          </p:cNvPr>
          <p:cNvSpPr txBox="1"/>
          <p:nvPr/>
        </p:nvSpPr>
        <p:spPr>
          <a:xfrm>
            <a:off x="4909294" y="3389174"/>
            <a:ext cx="4185702" cy="1754326"/>
          </a:xfrm>
          <a:prstGeom prst="rect">
            <a:avLst/>
          </a:prstGeom>
          <a:noFill/>
        </p:spPr>
        <p:txBody>
          <a:bodyPr wrap="square">
            <a:spAutoFit/>
          </a:bodyPr>
          <a:lstStyle/>
          <a:p>
            <a:r>
              <a:rPr lang="en-US" sz="1350" b="1" dirty="0"/>
              <a:t>Dynamical System/Plant Models:</a:t>
            </a:r>
          </a:p>
          <a:p>
            <a:pPr marL="285750" indent="-285750">
              <a:buFont typeface="Arial" panose="020B0604020202020204" pitchFamily="34" charset="0"/>
              <a:buChar char="•"/>
            </a:pPr>
            <a:r>
              <a:rPr lang="en-US" sz="1350" dirty="0"/>
              <a:t>Transfer functions </a:t>
            </a:r>
          </a:p>
          <a:p>
            <a:pPr marL="285750" indent="-285750">
              <a:buFont typeface="Arial" panose="020B0604020202020204" pitchFamily="34" charset="0"/>
              <a:buChar char="•"/>
            </a:pPr>
            <a:r>
              <a:rPr lang="en-US" sz="1350" dirty="0"/>
              <a:t>Transfer matrices</a:t>
            </a:r>
          </a:p>
          <a:p>
            <a:pPr marL="285750" indent="-285750">
              <a:buFont typeface="Arial" panose="020B0604020202020204" pitchFamily="34" charset="0"/>
              <a:buChar char="•"/>
            </a:pPr>
            <a:r>
              <a:rPr lang="en-US" sz="1350" dirty="0"/>
              <a:t>State space models (Difference equations)</a:t>
            </a:r>
          </a:p>
          <a:p>
            <a:pPr marL="285750" indent="-285750">
              <a:buFont typeface="Arial" panose="020B0604020202020204" pitchFamily="34" charset="0"/>
              <a:buChar char="•"/>
            </a:pPr>
            <a:r>
              <a:rPr lang="en-US" sz="1350" dirty="0"/>
              <a:t>Differential equations</a:t>
            </a:r>
          </a:p>
          <a:p>
            <a:pPr marL="285750" indent="-285750">
              <a:buFont typeface="Arial" panose="020B0604020202020204" pitchFamily="34" charset="0"/>
              <a:buChar char="•"/>
            </a:pPr>
            <a:r>
              <a:rPr lang="en-US" sz="1350" dirty="0"/>
              <a:t>Machine learning models</a:t>
            </a:r>
          </a:p>
          <a:p>
            <a:pPr marL="285750" indent="-285750">
              <a:buFont typeface="Arial" panose="020B0604020202020204" pitchFamily="34" charset="0"/>
              <a:buChar char="•"/>
            </a:pPr>
            <a:endParaRPr lang="en-US" sz="1350" dirty="0"/>
          </a:p>
          <a:p>
            <a:pPr marL="285750" indent="-285750">
              <a:buFont typeface="Arial" panose="020B0604020202020204" pitchFamily="34" charset="0"/>
              <a:buChar char="•"/>
            </a:pPr>
            <a:endParaRPr lang="en-US" sz="1350" dirty="0"/>
          </a:p>
        </p:txBody>
      </p:sp>
    </p:spTree>
    <p:extLst>
      <p:ext uri="{BB962C8B-B14F-4D97-AF65-F5344CB8AC3E}">
        <p14:creationId xmlns:p14="http://schemas.microsoft.com/office/powerpoint/2010/main" val="3633804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4440B-7511-B793-E7E4-7F7CF179F0E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9856492-797F-127F-23EC-828D09E88C4C}"/>
              </a:ext>
            </a:extLst>
          </p:cNvPr>
          <p:cNvSpPr>
            <a:spLocks noGrp="1"/>
          </p:cNvSpPr>
          <p:nvPr>
            <p:ph type="title"/>
          </p:nvPr>
        </p:nvSpPr>
        <p:spPr>
          <a:xfrm>
            <a:off x="1162594" y="169334"/>
            <a:ext cx="6736080" cy="507831"/>
          </a:xfrm>
        </p:spPr>
        <p:txBody>
          <a:bodyPr/>
          <a:lstStyle/>
          <a:p>
            <a:r>
              <a:rPr lang="en-US" sz="1875" dirty="0">
                <a:solidFill>
                  <a:schemeClr val="tx2"/>
                </a:solidFill>
              </a:rPr>
              <a:t>Week 4: Dynamical Systems Fundamentals</a:t>
            </a:r>
          </a:p>
        </p:txBody>
      </p:sp>
      <p:pic>
        <p:nvPicPr>
          <p:cNvPr id="3074" name="Picture 2" descr="Predicting the Unpredictable: Chaotic Dynamical Systems - University of  Houston">
            <a:extLst>
              <a:ext uri="{FF2B5EF4-FFF2-40B4-BE49-F238E27FC236}">
                <a16:creationId xmlns:a16="http://schemas.microsoft.com/office/drawing/2014/main" id="{44CBBCA8-2986-FDF9-4FD5-731419564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03" y="49195"/>
            <a:ext cx="2116205" cy="19753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195C80-7EFD-D167-76D5-EFB9AAA46141}"/>
              </a:ext>
            </a:extLst>
          </p:cNvPr>
          <p:cNvSpPr txBox="1"/>
          <p:nvPr/>
        </p:nvSpPr>
        <p:spPr>
          <a:xfrm>
            <a:off x="7107657" y="2063385"/>
            <a:ext cx="2265958" cy="300082"/>
          </a:xfrm>
          <a:prstGeom prst="rect">
            <a:avLst/>
          </a:prstGeom>
          <a:noFill/>
        </p:spPr>
        <p:txBody>
          <a:bodyPr wrap="square">
            <a:spAutoFit/>
          </a:bodyPr>
          <a:lstStyle/>
          <a:p>
            <a:r>
              <a:rPr lang="en-US" sz="1350" dirty="0"/>
              <a:t>Phase space diagrams</a:t>
            </a:r>
          </a:p>
        </p:txBody>
      </p:sp>
      <p:pic>
        <p:nvPicPr>
          <p:cNvPr id="14" name="Picture 13" descr="A blue circle with white text&#10;&#10;Description automatically generated">
            <a:extLst>
              <a:ext uri="{FF2B5EF4-FFF2-40B4-BE49-F238E27FC236}">
                <a16:creationId xmlns:a16="http://schemas.microsoft.com/office/drawing/2014/main" id="{BECF51A0-73AE-5380-F7AE-A8DC62743081}"/>
              </a:ext>
            </a:extLst>
          </p:cNvPr>
          <p:cNvPicPr>
            <a:picLocks noChangeAspect="1"/>
          </p:cNvPicPr>
          <p:nvPr/>
        </p:nvPicPr>
        <p:blipFill>
          <a:blip r:embed="rId3">
            <a:extLst>
              <a:ext uri="{28A0092B-C50C-407E-A947-70E740481C1C}">
                <a14:useLocalDpi xmlns:a14="http://schemas.microsoft.com/office/drawing/2010/main" val="0"/>
              </a:ext>
            </a:extLst>
          </a:blip>
          <a:srcRect l="65936"/>
          <a:stretch/>
        </p:blipFill>
        <p:spPr>
          <a:xfrm>
            <a:off x="6773043" y="2633081"/>
            <a:ext cx="2301759" cy="2252375"/>
          </a:xfrm>
          <a:prstGeom prst="rect">
            <a:avLst/>
          </a:prstGeom>
        </p:spPr>
      </p:pic>
      <p:sp>
        <p:nvSpPr>
          <p:cNvPr id="15" name="TextBox 14">
            <a:extLst>
              <a:ext uri="{FF2B5EF4-FFF2-40B4-BE49-F238E27FC236}">
                <a16:creationId xmlns:a16="http://schemas.microsoft.com/office/drawing/2014/main" id="{6590410B-2A2A-C468-CCBE-8E207890F30B}"/>
              </a:ext>
            </a:extLst>
          </p:cNvPr>
          <p:cNvSpPr txBox="1"/>
          <p:nvPr/>
        </p:nvSpPr>
        <p:spPr>
          <a:xfrm>
            <a:off x="7450769" y="4843418"/>
            <a:ext cx="1483582" cy="300082"/>
          </a:xfrm>
          <a:prstGeom prst="rect">
            <a:avLst/>
          </a:prstGeom>
          <a:noFill/>
        </p:spPr>
        <p:txBody>
          <a:bodyPr wrap="square">
            <a:spAutoFit/>
          </a:bodyPr>
          <a:lstStyle/>
          <a:p>
            <a:r>
              <a:rPr lang="en-US" sz="1350" dirty="0"/>
              <a:t>Vector fields</a:t>
            </a:r>
          </a:p>
        </p:txBody>
      </p:sp>
      <p:pic>
        <p:nvPicPr>
          <p:cNvPr id="19" name="Picture 18">
            <a:extLst>
              <a:ext uri="{FF2B5EF4-FFF2-40B4-BE49-F238E27FC236}">
                <a16:creationId xmlns:a16="http://schemas.microsoft.com/office/drawing/2014/main" id="{7A8A37BC-11D5-DEB9-E89A-5D901DAC8B24}"/>
              </a:ext>
            </a:extLst>
          </p:cNvPr>
          <p:cNvPicPr>
            <a:picLocks noChangeAspect="1"/>
          </p:cNvPicPr>
          <p:nvPr/>
        </p:nvPicPr>
        <p:blipFill>
          <a:blip r:embed="rId4"/>
          <a:stretch>
            <a:fillRect/>
          </a:stretch>
        </p:blipFill>
        <p:spPr>
          <a:xfrm>
            <a:off x="256345" y="824032"/>
            <a:ext cx="5794347" cy="2545239"/>
          </a:xfrm>
          <a:prstGeom prst="rect">
            <a:avLst/>
          </a:prstGeom>
        </p:spPr>
      </p:pic>
      <p:pic>
        <p:nvPicPr>
          <p:cNvPr id="20" name="Picture 19" descr="A blue circle with white text&#10;&#10;Description automatically generated">
            <a:extLst>
              <a:ext uri="{FF2B5EF4-FFF2-40B4-BE49-F238E27FC236}">
                <a16:creationId xmlns:a16="http://schemas.microsoft.com/office/drawing/2014/main" id="{BEDBE089-A424-6B12-CC29-5593F6C7C71A}"/>
              </a:ext>
            </a:extLst>
          </p:cNvPr>
          <p:cNvPicPr>
            <a:picLocks noChangeAspect="1"/>
          </p:cNvPicPr>
          <p:nvPr/>
        </p:nvPicPr>
        <p:blipFill>
          <a:blip r:embed="rId3">
            <a:extLst>
              <a:ext uri="{28A0092B-C50C-407E-A947-70E740481C1C}">
                <a14:useLocalDpi xmlns:a14="http://schemas.microsoft.com/office/drawing/2010/main" val="0"/>
              </a:ext>
            </a:extLst>
          </a:blip>
          <a:srcRect t="1903" r="66889"/>
          <a:stretch/>
        </p:blipFill>
        <p:spPr>
          <a:xfrm>
            <a:off x="4572000" y="2695641"/>
            <a:ext cx="2185758" cy="2158565"/>
          </a:xfrm>
          <a:prstGeom prst="rect">
            <a:avLst/>
          </a:prstGeom>
        </p:spPr>
      </p:pic>
      <p:sp>
        <p:nvSpPr>
          <p:cNvPr id="21" name="TextBox 20">
            <a:extLst>
              <a:ext uri="{FF2B5EF4-FFF2-40B4-BE49-F238E27FC236}">
                <a16:creationId xmlns:a16="http://schemas.microsoft.com/office/drawing/2014/main" id="{D5B36FF7-9711-5720-8324-3B879F86315C}"/>
              </a:ext>
            </a:extLst>
          </p:cNvPr>
          <p:cNvSpPr txBox="1"/>
          <p:nvPr/>
        </p:nvSpPr>
        <p:spPr>
          <a:xfrm>
            <a:off x="5148734" y="4843418"/>
            <a:ext cx="1483582" cy="300082"/>
          </a:xfrm>
          <a:prstGeom prst="rect">
            <a:avLst/>
          </a:prstGeom>
          <a:noFill/>
        </p:spPr>
        <p:txBody>
          <a:bodyPr wrap="square">
            <a:spAutoFit/>
          </a:bodyPr>
          <a:lstStyle/>
          <a:p>
            <a:r>
              <a:rPr lang="en-US" sz="1350" dirty="0"/>
              <a:t>Time series </a:t>
            </a:r>
          </a:p>
        </p:txBody>
      </p:sp>
      <p:pic>
        <p:nvPicPr>
          <p:cNvPr id="3082" name="Picture 10" descr="undefined">
            <a:extLst>
              <a:ext uri="{FF2B5EF4-FFF2-40B4-BE49-F238E27FC236}">
                <a16:creationId xmlns:a16="http://schemas.microsoft.com/office/drawing/2014/main" id="{199D070A-746F-201C-5407-39F44C676D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25098"/>
          <a:stretch/>
        </p:blipFill>
        <p:spPr bwMode="auto">
          <a:xfrm>
            <a:off x="244338" y="3369271"/>
            <a:ext cx="4320020" cy="14649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D5B948A-DE58-98E9-760A-CDD0C714E49F}"/>
              </a:ext>
            </a:extLst>
          </p:cNvPr>
          <p:cNvSpPr txBox="1"/>
          <p:nvPr/>
        </p:nvSpPr>
        <p:spPr>
          <a:xfrm>
            <a:off x="1664319" y="4824125"/>
            <a:ext cx="2619314" cy="300082"/>
          </a:xfrm>
          <a:prstGeom prst="rect">
            <a:avLst/>
          </a:prstGeom>
          <a:noFill/>
        </p:spPr>
        <p:txBody>
          <a:bodyPr wrap="square">
            <a:spAutoFit/>
          </a:bodyPr>
          <a:lstStyle/>
          <a:p>
            <a:r>
              <a:rPr lang="en-US" sz="1350" dirty="0"/>
              <a:t>Stability analysis</a:t>
            </a:r>
          </a:p>
        </p:txBody>
      </p:sp>
    </p:spTree>
    <p:extLst>
      <p:ext uri="{BB962C8B-B14F-4D97-AF65-F5344CB8AC3E}">
        <p14:creationId xmlns:p14="http://schemas.microsoft.com/office/powerpoint/2010/main" val="120754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68931df-3f45-4445-be76-105235143e52">
      <UserInfo>
        <DisplayName>CLDT Members</DisplayName>
        <AccountId>7</AccountId>
        <AccountType/>
      </UserInfo>
      <UserInfo>
        <DisplayName>Leonid Felikson</DisplayName>
        <AccountId>722</AccountId>
        <AccountType/>
      </UserInfo>
      <UserInfo>
        <DisplayName>Michelle Nguyen</DisplayName>
        <AccountId>3986</AccountId>
        <AccountType/>
      </UserInfo>
      <UserInfo>
        <DisplayName>Natalie Wang</DisplayName>
        <AccountId>7948</AccountId>
        <AccountType/>
      </UserInfo>
      <UserInfo>
        <DisplayName>Danielle Lynd</DisplayName>
        <AccountId>4194</AccountId>
        <AccountType/>
      </UserInfo>
      <UserInfo>
        <DisplayName>Chongyu Qu</DisplayName>
        <AccountId>4616</AccountId>
        <AccountType/>
      </UserInfo>
      <UserInfo>
        <DisplayName>Astrid Santiago</DisplayName>
        <AccountId>10364</AccountId>
        <AccountType/>
      </UserInfo>
    </SharedWithUsers>
    <lcf76f155ced4ddcb4097134ff3c332f xmlns="e3b5c32c-df6c-443f-b08b-73d85d62f2b5">
      <Terms xmlns="http://schemas.microsoft.com/office/infopath/2007/PartnerControls"/>
    </lcf76f155ced4ddcb4097134ff3c332f>
    <TaxCatchAll xmlns="168931df-3f45-4445-be76-105235143e52" xsi:nil="true"/>
    <Tag xmlns="e3b5c32c-df6c-443f-b08b-73d85d62f2b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1B81209776AF40B8AAD3C366C78D42" ma:contentTypeVersion="19" ma:contentTypeDescription="Create a new document." ma:contentTypeScope="" ma:versionID="fbb3406e25de908b5a868738d5cb1834">
  <xsd:schema xmlns:xsd="http://www.w3.org/2001/XMLSchema" xmlns:xs="http://www.w3.org/2001/XMLSchema" xmlns:p="http://schemas.microsoft.com/office/2006/metadata/properties" xmlns:ns2="e3b5c32c-df6c-443f-b08b-73d85d62f2b5" xmlns:ns3="168931df-3f45-4445-be76-105235143e52" targetNamespace="http://schemas.microsoft.com/office/2006/metadata/properties" ma:root="true" ma:fieldsID="a51a2fd210533027d0c682d7a8bd76c2" ns2:_="" ns3:_="">
    <xsd:import namespace="e3b5c32c-df6c-443f-b08b-73d85d62f2b5"/>
    <xsd:import namespace="168931df-3f45-4445-be76-105235143e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5c32c-df6c-443f-b08b-73d85d62f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ag" ma:index="26" nillable="true" ma:displayName="Tag"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8931df-3f45-4445-be76-105235143e5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5244521-1179-49f0-ac58-4256886de161}" ma:internalName="TaxCatchAll" ma:showField="CatchAllData" ma:web="168931df-3f45-4445-be76-105235143e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A04465-0014-4D33-ABA2-D6924F11FEE0}">
  <ds:schemaRefs>
    <ds:schemaRef ds:uri="http://schemas.microsoft.com/office/2006/metadata/properties"/>
    <ds:schemaRef ds:uri="http://schemas.microsoft.com/office/infopath/2007/PartnerControls"/>
    <ds:schemaRef ds:uri="http://schemas.openxmlformats.org/package/2006/metadata/core-properties"/>
    <ds:schemaRef ds:uri="168931df-3f45-4445-be76-105235143e52"/>
    <ds:schemaRef ds:uri="http://schemas.microsoft.com/office/2006/documentManagement/types"/>
    <ds:schemaRef ds:uri="http://purl.org/dc/terms/"/>
    <ds:schemaRef ds:uri="http://purl.org/dc/dcmitype/"/>
    <ds:schemaRef ds:uri="e3b5c32c-df6c-443f-b08b-73d85d62f2b5"/>
    <ds:schemaRef ds:uri="http://www.w3.org/XML/1998/namespace"/>
    <ds:schemaRef ds:uri="http://purl.org/dc/elements/1.1/"/>
  </ds:schemaRefs>
</ds:datastoreItem>
</file>

<file path=customXml/itemProps2.xml><?xml version="1.0" encoding="utf-8"?>
<ds:datastoreItem xmlns:ds="http://schemas.openxmlformats.org/officeDocument/2006/customXml" ds:itemID="{BD0C1DF4-4B0B-4532-AD5E-FC8A9D25A0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b5c32c-df6c-443f-b08b-73d85d62f2b5"/>
    <ds:schemaRef ds:uri="168931df-3f45-4445-be76-105235143e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Intro_slides_Drgona</Template>
  <TotalTime>348</TotalTime>
  <Words>1922</Words>
  <Application>Microsoft Office PowerPoint</Application>
  <PresentationFormat>On-screen Show (16:9)</PresentationFormat>
  <Paragraphs>169</Paragraphs>
  <Slides>16</Slides>
  <Notes>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vt:i4>
      </vt:variant>
    </vt:vector>
  </HeadingPairs>
  <TitlesOfParts>
    <vt:vector size="31" baseType="lpstr">
      <vt:lpstr>Aptos</vt:lpstr>
      <vt:lpstr>Arial</vt:lpstr>
      <vt:lpstr>Calibri</vt:lpstr>
      <vt:lpstr>Calibri (Body)</vt:lpstr>
      <vt:lpstr>Courier New</vt:lpstr>
      <vt:lpstr>Roboto</vt:lpstr>
      <vt:lpstr>Source Sans Pro</vt:lpstr>
      <vt:lpstr>Source Serif Pro</vt:lpstr>
      <vt:lpstr>Symbol</vt:lpstr>
      <vt:lpstr>Tahoma</vt:lpstr>
      <vt:lpstr>Times New Roman</vt:lpstr>
      <vt:lpstr>Wingdings</vt:lpstr>
      <vt:lpstr>EP Presentation Theme - Simple</vt:lpstr>
      <vt:lpstr>1_EP Presentation Theme - Fancy</vt:lpstr>
      <vt:lpstr>2_EP Presentation Theme - Special</vt:lpstr>
      <vt:lpstr>Introduction to Machine Learning and Control for Building Energy Systems</vt:lpstr>
      <vt:lpstr>Course Syllabus</vt:lpstr>
      <vt:lpstr>Grading and Course Expectations</vt:lpstr>
      <vt:lpstr>Motivation</vt:lpstr>
      <vt:lpstr>Practical Implementation Example of Machine Learning and Optimal Control in a Real-World Building</vt:lpstr>
      <vt:lpstr>Practical Implementation Example of Machine Learning and Optimal Control in a Real-World Building</vt:lpstr>
      <vt:lpstr>Week 2: Heating Ventilation and Air Conditioning (HVAC) Systems</vt:lpstr>
      <vt:lpstr>Week 3: Control Systems Fundamentals</vt:lpstr>
      <vt:lpstr>Week 4: Dynamical Systems Fundamentals</vt:lpstr>
      <vt:lpstr>Week 5: System Identification of Building Energy Systems</vt:lpstr>
      <vt:lpstr>Week 6: Machine Learning Fundamentals</vt:lpstr>
      <vt:lpstr>Week 7: Constrained Optimization Fundamentals</vt:lpstr>
      <vt:lpstr>PowerPoint Presentation</vt:lpstr>
      <vt:lpstr>Week 9: Model Predictive Control of Building Energy Systems</vt:lpstr>
      <vt:lpstr>Week 10: Practical Implementation Aspects and High-fidelity Building Emulators</vt:lpstr>
      <vt:lpstr>Week 11: Project Presentations and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Machine Learning for Modeling, Optimization, and Control</dc:title>
  <dc:creator>Drgona, Jan</dc:creator>
  <cp:lastModifiedBy>Jan Drgona</cp:lastModifiedBy>
  <cp:revision>32</cp:revision>
  <dcterms:created xsi:type="dcterms:W3CDTF">2024-09-05T00:30:18Z</dcterms:created>
  <dcterms:modified xsi:type="dcterms:W3CDTF">2025-01-21T21:18:34Z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0x010100681B81209776AF40B8AAD3C366C78D42</vt:lpwstr>
  </property>
  <property fmtid="{D5CDD505-2E9C-101B-9397-08002B2CF9AE}" pid="3" name="MediaServiceImageTags">
    <vt:lpwstr/>
  </property>
</Properties>
</file>